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263" r:id="rId2"/>
    <p:sldId id="264" r:id="rId3"/>
    <p:sldId id="397" r:id="rId4"/>
    <p:sldId id="412" r:id="rId5"/>
    <p:sldId id="398" r:id="rId6"/>
    <p:sldId id="399" r:id="rId7"/>
    <p:sldId id="400" r:id="rId8"/>
    <p:sldId id="401" r:id="rId9"/>
    <p:sldId id="403" r:id="rId10"/>
    <p:sldId id="404" r:id="rId11"/>
    <p:sldId id="405" r:id="rId12"/>
    <p:sldId id="402" r:id="rId13"/>
    <p:sldId id="407" r:id="rId14"/>
    <p:sldId id="406" r:id="rId15"/>
    <p:sldId id="408" r:id="rId16"/>
    <p:sldId id="410" r:id="rId17"/>
    <p:sldId id="409" r:id="rId18"/>
    <p:sldId id="411" r:id="rId19"/>
    <p:sldId id="413" r:id="rId20"/>
    <p:sldId id="414" r:id="rId21"/>
    <p:sldId id="415" r:id="rId22"/>
    <p:sldId id="288" r:id="rId23"/>
    <p:sldId id="393" r:id="rId24"/>
    <p:sldId id="265" r:id="rId25"/>
    <p:sldId id="305" r:id="rId26"/>
    <p:sldId id="306" r:id="rId27"/>
    <p:sldId id="307" r:id="rId28"/>
    <p:sldId id="308" r:id="rId29"/>
    <p:sldId id="309" r:id="rId30"/>
    <p:sldId id="310" r:id="rId31"/>
    <p:sldId id="417" r:id="rId32"/>
    <p:sldId id="312" r:id="rId33"/>
    <p:sldId id="313" r:id="rId34"/>
    <p:sldId id="314" r:id="rId35"/>
    <p:sldId id="315" r:id="rId36"/>
    <p:sldId id="317" r:id="rId37"/>
    <p:sldId id="316" r:id="rId38"/>
    <p:sldId id="323" r:id="rId39"/>
    <p:sldId id="324" r:id="rId40"/>
    <p:sldId id="325" r:id="rId41"/>
    <p:sldId id="338" r:id="rId42"/>
    <p:sldId id="339" r:id="rId43"/>
    <p:sldId id="422" r:id="rId44"/>
    <p:sldId id="326" r:id="rId45"/>
    <p:sldId id="328" r:id="rId46"/>
    <p:sldId id="329" r:id="rId47"/>
    <p:sldId id="330" r:id="rId48"/>
    <p:sldId id="331" r:id="rId49"/>
    <p:sldId id="333" r:id="rId50"/>
    <p:sldId id="332" r:id="rId51"/>
    <p:sldId id="334" r:id="rId52"/>
    <p:sldId id="335" r:id="rId53"/>
    <p:sldId id="336" r:id="rId54"/>
    <p:sldId id="340" r:id="rId55"/>
    <p:sldId id="337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9" r:id="rId64"/>
    <p:sldId id="350" r:id="rId65"/>
    <p:sldId id="348" r:id="rId66"/>
    <p:sldId id="351" r:id="rId67"/>
    <p:sldId id="352" r:id="rId68"/>
    <p:sldId id="353" r:id="rId69"/>
    <p:sldId id="354" r:id="rId70"/>
    <p:sldId id="356" r:id="rId71"/>
    <p:sldId id="355" r:id="rId72"/>
    <p:sldId id="358" r:id="rId73"/>
    <p:sldId id="359" r:id="rId74"/>
    <p:sldId id="360" r:id="rId75"/>
    <p:sldId id="361" r:id="rId76"/>
    <p:sldId id="362" r:id="rId77"/>
    <p:sldId id="363" r:id="rId78"/>
    <p:sldId id="364" r:id="rId79"/>
    <p:sldId id="365" r:id="rId80"/>
    <p:sldId id="367" r:id="rId81"/>
    <p:sldId id="366" r:id="rId82"/>
    <p:sldId id="368" r:id="rId83"/>
    <p:sldId id="269" r:id="rId84"/>
    <p:sldId id="370" r:id="rId85"/>
    <p:sldId id="371" r:id="rId86"/>
    <p:sldId id="277" r:id="rId87"/>
    <p:sldId id="372" r:id="rId88"/>
    <p:sldId id="375" r:id="rId89"/>
    <p:sldId id="376" r:id="rId90"/>
    <p:sldId id="379" r:id="rId91"/>
    <p:sldId id="380" r:id="rId92"/>
    <p:sldId id="381" r:id="rId93"/>
    <p:sldId id="378" r:id="rId94"/>
    <p:sldId id="382" r:id="rId95"/>
    <p:sldId id="383" r:id="rId96"/>
    <p:sldId id="384" r:id="rId97"/>
    <p:sldId id="385" r:id="rId98"/>
    <p:sldId id="369" r:id="rId99"/>
    <p:sldId id="388" r:id="rId100"/>
    <p:sldId id="421" r:id="rId101"/>
    <p:sldId id="281" r:id="rId102"/>
    <p:sldId id="282" r:id="rId103"/>
    <p:sldId id="283" r:id="rId104"/>
    <p:sldId id="284" r:id="rId105"/>
    <p:sldId id="386" r:id="rId106"/>
    <p:sldId id="396" r:id="rId107"/>
    <p:sldId id="390" r:id="rId108"/>
    <p:sldId id="418" r:id="rId109"/>
    <p:sldId id="391" r:id="rId110"/>
    <p:sldId id="419" r:id="rId111"/>
    <p:sldId id="420" r:id="rId11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858808-98A2-43EB-B6E7-33B44D6D29AE}" v="1" dt="2023-02-24T12:28:14.1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82" autoAdjust="0"/>
  </p:normalViewPr>
  <p:slideViewPr>
    <p:cSldViewPr>
      <p:cViewPr varScale="1">
        <p:scale>
          <a:sx n="58" d="100"/>
          <a:sy n="58" d="100"/>
        </p:scale>
        <p:origin x="15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microsoft.com/office/2016/11/relationships/changesInfo" Target="changesInfos/changesInfo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l, MWM (Martijn)" userId="d7a1762b-4efa-4141-a6a8-3862239e873f" providerId="ADAL" clId="{34858808-98A2-43EB-B6E7-33B44D6D29AE}"/>
    <pc:docChg chg="modSld">
      <pc:chgData name="Rol, MWM (Martijn)" userId="d7a1762b-4efa-4141-a6a8-3862239e873f" providerId="ADAL" clId="{34858808-98A2-43EB-B6E7-33B44D6D29AE}" dt="2023-02-24T12:28:14.172" v="0"/>
      <pc:docMkLst>
        <pc:docMk/>
      </pc:docMkLst>
      <pc:sldChg chg="modAnim">
        <pc:chgData name="Rol, MWM (Martijn)" userId="d7a1762b-4efa-4141-a6a8-3862239e873f" providerId="ADAL" clId="{34858808-98A2-43EB-B6E7-33B44D6D29AE}" dt="2023-02-24T12:28:14.172" v="0"/>
        <pc:sldMkLst>
          <pc:docMk/>
          <pc:sldMk cId="811553824" sldId="4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827AA-0E2B-4395-8883-C241A42A395B}" type="datetimeFigureOut">
              <a:rPr lang="nl-NL" smtClean="0"/>
              <a:t>24-2-2023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54D51-FDBD-455D-A6D6-08ED834B86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0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54D51-FDBD-455D-A6D6-08ED834B860A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972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54D51-FDBD-455D-A6D6-08ED834B860A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0843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54D51-FDBD-455D-A6D6-08ED834B860A}" type="slidenum">
              <a:rPr lang="nl-NL" smtClean="0"/>
              <a:t>102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9636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2D17-8FCE-41A4-949F-C2D695ED1E92}" type="datetimeFigureOut">
              <a:rPr lang="nl-NL" smtClean="0"/>
              <a:t>24-2-2023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F7AC-A51A-4519-9F75-55628337C6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224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2D17-8FCE-41A4-949F-C2D695ED1E92}" type="datetimeFigureOut">
              <a:rPr lang="nl-NL" smtClean="0"/>
              <a:t>24-2-2023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F7AC-A51A-4519-9F75-55628337C6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76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2D17-8FCE-41A4-949F-C2D695ED1E92}" type="datetimeFigureOut">
              <a:rPr lang="nl-NL" smtClean="0"/>
              <a:t>24-2-2023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F7AC-A51A-4519-9F75-55628337C6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81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2D17-8FCE-41A4-949F-C2D695ED1E92}" type="datetimeFigureOut">
              <a:rPr lang="nl-NL" smtClean="0"/>
              <a:t>24-2-2023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F7AC-A51A-4519-9F75-55628337C6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679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2D17-8FCE-41A4-949F-C2D695ED1E92}" type="datetimeFigureOut">
              <a:rPr lang="nl-NL" smtClean="0"/>
              <a:t>24-2-2023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F7AC-A51A-4519-9F75-55628337C6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62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2D17-8FCE-41A4-949F-C2D695ED1E92}" type="datetimeFigureOut">
              <a:rPr lang="nl-NL" smtClean="0"/>
              <a:t>24-2-2023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F7AC-A51A-4519-9F75-55628337C6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660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2D17-8FCE-41A4-949F-C2D695ED1E92}" type="datetimeFigureOut">
              <a:rPr lang="nl-NL" smtClean="0"/>
              <a:t>24-2-2023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F7AC-A51A-4519-9F75-55628337C6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637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2D17-8FCE-41A4-949F-C2D695ED1E92}" type="datetimeFigureOut">
              <a:rPr lang="nl-NL" smtClean="0"/>
              <a:t>24-2-2023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F7AC-A51A-4519-9F75-55628337C6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2680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2D17-8FCE-41A4-949F-C2D695ED1E92}" type="datetimeFigureOut">
              <a:rPr lang="nl-NL" smtClean="0"/>
              <a:t>24-2-2023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F7AC-A51A-4519-9F75-55628337C6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4121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2D17-8FCE-41A4-949F-C2D695ED1E92}" type="datetimeFigureOut">
              <a:rPr lang="nl-NL" smtClean="0"/>
              <a:t>24-2-2023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F7AC-A51A-4519-9F75-55628337C6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7062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2D17-8FCE-41A4-949F-C2D695ED1E92}" type="datetimeFigureOut">
              <a:rPr lang="nl-NL" smtClean="0"/>
              <a:t>24-2-2023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F7AC-A51A-4519-9F75-55628337C6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396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F2D17-8FCE-41A4-949F-C2D695ED1E92}" type="datetimeFigureOut">
              <a:rPr lang="nl-NL" smtClean="0"/>
              <a:t>24-2-2023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9F7AC-A51A-4519-9F75-55628337C6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54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oeicf.com/" TargetMode="External"/><Relationship Id="rId2" Type="http://schemas.openxmlformats.org/officeDocument/2006/relationships/hyperlink" Target="http://www.kanopolo.nl/" TargetMode="Externa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41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1116632" y="4293096"/>
            <a:ext cx="8208912" cy="1728192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sz="7600" dirty="0" err="1"/>
              <a:t>Scheidsrechtersinstructie</a:t>
            </a:r>
            <a:r>
              <a:rPr lang="nl-NL" sz="7600" dirty="0"/>
              <a:t> </a:t>
            </a:r>
          </a:p>
          <a:p>
            <a:pPr marL="0" indent="0" algn="ctr">
              <a:buNone/>
            </a:pPr>
            <a:r>
              <a:rPr lang="nl-NL" sz="5900" dirty="0"/>
              <a:t>2023</a:t>
            </a:r>
            <a:br>
              <a:rPr lang="nl-NL" sz="5900" dirty="0"/>
            </a:br>
            <a:br>
              <a:rPr lang="nl-NL" sz="5900" dirty="0"/>
            </a:br>
            <a:br>
              <a:rPr lang="nl-NL" dirty="0"/>
            </a:br>
            <a:endParaRPr lang="nl-NL" dirty="0"/>
          </a:p>
        </p:txBody>
      </p:sp>
      <p:pic>
        <p:nvPicPr>
          <p:cNvPr id="28674" name="Picture 2" descr="Afbeeldingsresultaat voor watersportverb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856" cy="3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4" y="2332863"/>
            <a:ext cx="1953528" cy="11387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2755007" cy="5488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685" y="768633"/>
            <a:ext cx="2111896" cy="211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530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6983771" cy="6178698"/>
          </a:xfrm>
        </p:spPr>
      </p:pic>
    </p:spTree>
    <p:extLst>
      <p:ext uri="{BB962C8B-B14F-4D97-AF65-F5344CB8AC3E}">
        <p14:creationId xmlns:p14="http://schemas.microsoft.com/office/powerpoint/2010/main" val="31311391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1AC00-EC2A-C981-915D-5797F9A0C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Uitsluiting rode kaart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45068D1-8BB4-A82E-6319-DE6EDF493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679683"/>
            <a:ext cx="4909268" cy="464830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30ABDBD-F1CF-819F-B20E-5A5135F70440}"/>
              </a:ext>
            </a:extLst>
          </p:cNvPr>
          <p:cNvSpPr txBox="1"/>
          <p:nvPr/>
        </p:nvSpPr>
        <p:spPr>
          <a:xfrm>
            <a:off x="323528" y="3742665"/>
            <a:ext cx="3528392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800" i="1" dirty="0"/>
              <a:t>Uitsluiting </a:t>
            </a:r>
            <a:r>
              <a:rPr lang="nl-NL" sz="1800" dirty="0"/>
              <a:t>bij Rood: bij zeer zware, onsportieve overtredingen kan de scheidsrechter een team permanent met 1 speler minder laten spelen. Dan zegt hij/zij ‘uitsluiting’ of ‘</a:t>
            </a:r>
            <a:r>
              <a:rPr lang="nl-NL" sz="1800" dirty="0" err="1"/>
              <a:t>ejection</a:t>
            </a:r>
            <a:r>
              <a:rPr lang="nl-NL" sz="1800" dirty="0"/>
              <a:t>’ in het Engels. Dan mag er dus na 2 </a:t>
            </a:r>
            <a:r>
              <a:rPr lang="nl-NL" sz="1800" i="1" dirty="0"/>
              <a:t>minuten geen teamgenoot meer terug in de wedstri</a:t>
            </a:r>
            <a:r>
              <a:rPr lang="nl-NL" sz="1800" dirty="0"/>
              <a:t>jd….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15538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Vrije ballen nemen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>
            <a:normAutofit/>
          </a:bodyPr>
          <a:lstStyle/>
          <a:p>
            <a:r>
              <a:rPr lang="nl-NL" dirty="0"/>
              <a:t>Direct v/s indirect </a:t>
            </a:r>
          </a:p>
          <a:p>
            <a:r>
              <a:rPr lang="nl-NL" dirty="0"/>
              <a:t>Nemen waar de bal terecht komt v/s plek van overtreding  </a:t>
            </a:r>
          </a:p>
          <a:p>
            <a:r>
              <a:rPr lang="nl-NL" dirty="0"/>
              <a:t>Bal tonen en stationair liggen</a:t>
            </a:r>
          </a:p>
          <a:p>
            <a:r>
              <a:rPr lang="nl-NL" dirty="0"/>
              <a:t>1 meter spelen 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33" y="4092366"/>
            <a:ext cx="5423341" cy="276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0417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Als verdediger bij een vrije bal: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556792"/>
            <a:ext cx="8507288" cy="4525963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Tegenstander bal 1 meter laten spelen</a:t>
            </a:r>
          </a:p>
          <a:p>
            <a:r>
              <a:rPr lang="nl-NL" dirty="0"/>
              <a:t>Tegenstander niet aanvaren of hinderen</a:t>
            </a:r>
          </a:p>
          <a:p>
            <a:r>
              <a:rPr lang="nl-NL" dirty="0"/>
              <a:t>Binnen 2 meter v/d goal geldt een uitzondering; de bal mag nu </a:t>
            </a:r>
            <a:r>
              <a:rPr lang="nl-NL" i="1" dirty="0"/>
              <a:t>wel</a:t>
            </a:r>
            <a:r>
              <a:rPr lang="nl-NL" dirty="0"/>
              <a:t> binnen 1 meter geblokt worden, mits dit op een gecontroleerde manier (stationaire peddel of hand) gebeurd  </a:t>
            </a:r>
          </a:p>
        </p:txBody>
      </p:sp>
    </p:spTree>
    <p:extLst>
      <p:ext uri="{BB962C8B-B14F-4D97-AF65-F5344CB8AC3E}">
        <p14:creationId xmlns:p14="http://schemas.microsoft.com/office/powerpoint/2010/main" val="9542107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8674" name="Picture 2" descr="\\FILE0015\Bestusr7$\RolMWM\Bureaublad\story_content\6Q8pVbcTEP7_DX1080_DY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677303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JL-RECHTS 3"/>
          <p:cNvSpPr/>
          <p:nvPr/>
        </p:nvSpPr>
        <p:spPr>
          <a:xfrm>
            <a:off x="5076056" y="2204864"/>
            <a:ext cx="2808312" cy="79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Een meter</a:t>
            </a:r>
          </a:p>
        </p:txBody>
      </p:sp>
    </p:spTree>
    <p:extLst>
      <p:ext uri="{BB962C8B-B14F-4D97-AF65-F5344CB8AC3E}">
        <p14:creationId xmlns:p14="http://schemas.microsoft.com/office/powerpoint/2010/main" val="11509757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9698" name="Picture 2" descr="\\FILE0015\Bestusr7$\RolMWM\Bureaublad\story_content\6MbSHG96pyk_DX600_DY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16438"/>
            <a:ext cx="4412343" cy="29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\\FILE0015\Bestusr7$\RolMWM\Bureaublad\story_content\6OOnMEojjdX_DX600_DY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716016" cy="312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JL-RECHTS 5"/>
          <p:cNvSpPr/>
          <p:nvPr/>
        </p:nvSpPr>
        <p:spPr>
          <a:xfrm rot="20385421">
            <a:off x="1533160" y="1052046"/>
            <a:ext cx="2808312" cy="79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Een meter</a:t>
            </a:r>
          </a:p>
        </p:txBody>
      </p:sp>
    </p:spTree>
    <p:extLst>
      <p:ext uri="{BB962C8B-B14F-4D97-AF65-F5344CB8AC3E}">
        <p14:creationId xmlns:p14="http://schemas.microsoft.com/office/powerpoint/2010/main" val="23921004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penalty geef je….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Bij een overtreding in het 6 meter gebied bij een 100% kans </a:t>
            </a:r>
          </a:p>
          <a:p>
            <a:r>
              <a:rPr lang="nl-NL" dirty="0"/>
              <a:t>Geef je bij zware overtredingen in het 6 meter gebied</a:t>
            </a:r>
          </a:p>
          <a:p>
            <a:r>
              <a:rPr lang="nl-NL" dirty="0"/>
              <a:t>Geef je na herhaaldelijk lichte overtredingen in het 6 meter gebied en diverse vrije schoten te hebben gegeven</a:t>
            </a:r>
          </a:p>
          <a:p>
            <a:r>
              <a:rPr lang="nl-NL" dirty="0"/>
              <a:t>Geef je bij een overtreding buiten het 6 meter gebied, als de schutter gooit op een niet-verdedigd doel</a:t>
            </a:r>
          </a:p>
          <a:p>
            <a:r>
              <a:rPr lang="nl-NL" dirty="0"/>
              <a:t>Geef je bij een overtreding buiten het 6 meter gebied, als de overtreding wordt begaan op een speler die bal wil gooien naar een medespeler die alleen op een niet-verdedigd doel afvaart</a:t>
            </a:r>
          </a:p>
          <a:p>
            <a:r>
              <a:rPr lang="nl-NL" dirty="0"/>
              <a:t>Als een vrij schot in het 6 meter gebied niet VRIJ mag worden genomen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350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nemen we een penalty?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Time-out geven!</a:t>
            </a:r>
          </a:p>
          <a:p>
            <a:r>
              <a:rPr lang="nl-NL" dirty="0"/>
              <a:t>De speler die de overtreding maakt </a:t>
            </a:r>
          </a:p>
          <a:p>
            <a:pPr marL="457200" lvl="1" indent="0">
              <a:buNone/>
            </a:pPr>
            <a:r>
              <a:rPr lang="nl-NL" dirty="0">
                <a:sym typeface="Wingdings" panose="05000000000000000000" pitchFamily="2" charset="2"/>
              </a:rPr>
              <a:t>	</a:t>
            </a:r>
            <a:r>
              <a:rPr lang="nl-NL" sz="3200" dirty="0">
                <a:sym typeface="Wingdings" panose="05000000000000000000" pitchFamily="2" charset="2"/>
              </a:rPr>
              <a:t> sanctiekaart </a:t>
            </a:r>
          </a:p>
          <a:p>
            <a:r>
              <a:rPr lang="nl-NL" dirty="0">
                <a:sym typeface="Wingdings" panose="05000000000000000000" pitchFamily="2" charset="2"/>
              </a:rPr>
              <a:t>Penalty neem je vanaf de 4 meter lijn</a:t>
            </a:r>
          </a:p>
          <a:p>
            <a:r>
              <a:rPr lang="nl-NL" dirty="0">
                <a:sym typeface="Wingdings" panose="05000000000000000000" pitchFamily="2" charset="2"/>
              </a:rPr>
              <a:t>Met goalkeeper op het doel</a:t>
            </a:r>
          </a:p>
          <a:p>
            <a:r>
              <a:rPr lang="nl-NL" dirty="0">
                <a:sym typeface="Wingdings" panose="05000000000000000000" pitchFamily="2" charset="2"/>
              </a:rPr>
              <a:t>Alle andere spelers: achter de 6 meter lijn</a:t>
            </a:r>
          </a:p>
          <a:p>
            <a:pPr marL="0" indent="0">
              <a:buNone/>
            </a:pPr>
            <a:endParaRPr lang="nl-NL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101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zien we als onsportief gedrag?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Schreeuwen, wegwerpgebaren, vloeken</a:t>
            </a:r>
          </a:p>
          <a:p>
            <a:r>
              <a:rPr lang="nl-NL" dirty="0"/>
              <a:t>Intimiderend gedrag naar tegenstanders</a:t>
            </a:r>
          </a:p>
          <a:p>
            <a:r>
              <a:rPr lang="nl-NL" dirty="0"/>
              <a:t>Peddels tegen elkaar klappen tijdens opvaren</a:t>
            </a:r>
          </a:p>
          <a:p>
            <a:r>
              <a:rPr lang="nl-NL" dirty="0"/>
              <a:t>Een omgeslagen speler hinderen</a:t>
            </a:r>
          </a:p>
          <a:p>
            <a:r>
              <a:rPr lang="nl-NL" dirty="0"/>
              <a:t>Materiaal weggooien</a:t>
            </a:r>
          </a:p>
          <a:p>
            <a:r>
              <a:rPr lang="nl-NL" dirty="0"/>
              <a:t>Water in gezicht spatten…</a:t>
            </a:r>
          </a:p>
          <a:p>
            <a:r>
              <a:rPr lang="nl-NL" dirty="0" err="1"/>
              <a:t>Etcetera</a:t>
            </a:r>
            <a:r>
              <a:rPr lang="nl-NL" dirty="0"/>
              <a:t> </a:t>
            </a:r>
          </a:p>
          <a:p>
            <a:endParaRPr lang="nl-NL" dirty="0"/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34079"/>
            <a:ext cx="2729855" cy="29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021483"/>
            <a:ext cx="1655440" cy="185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01" y="5054342"/>
            <a:ext cx="1446634" cy="178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nl-NL" dirty="0"/>
              <a:t>En als allerlaatste….</a:t>
            </a:r>
            <a:br>
              <a:rPr lang="nl-NL" dirty="0"/>
            </a:br>
            <a:r>
              <a:rPr lang="nl-NL" dirty="0"/>
              <a:t>Welke regel hebben we nog niet besproken????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780928"/>
            <a:ext cx="4309864" cy="385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721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fbeeldingsresultaat voor watersportverb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856" cy="3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4" y="2332863"/>
            <a:ext cx="1953528" cy="11387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685" y="768633"/>
            <a:ext cx="2111896" cy="211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66484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74" y="252113"/>
            <a:ext cx="2422327" cy="416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611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855836"/>
            <a:ext cx="8715811" cy="5495803"/>
          </a:xfrm>
        </p:spPr>
      </p:pic>
    </p:spTree>
    <p:extLst>
      <p:ext uri="{BB962C8B-B14F-4D97-AF65-F5344CB8AC3E}">
        <p14:creationId xmlns:p14="http://schemas.microsoft.com/office/powerpoint/2010/main" val="186298926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Afsluitend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Het Nederlandstalig spelreglement staat op </a:t>
            </a:r>
            <a:r>
              <a:rPr lang="nl-NL" dirty="0">
                <a:hlinkClick r:id="rId2"/>
              </a:rPr>
              <a:t>www.kanopolo.nl</a:t>
            </a:r>
            <a:endParaRPr lang="nl-NL" dirty="0"/>
          </a:p>
          <a:p>
            <a:endParaRPr lang="nl-NL" dirty="0"/>
          </a:p>
          <a:p>
            <a:r>
              <a:rPr lang="nl-NL" dirty="0"/>
              <a:t>ICF spelregels zijn terug te vinden op </a:t>
            </a:r>
            <a:r>
              <a:rPr lang="nl-NL" dirty="0">
                <a:hlinkClick r:id="rId3"/>
              </a:rPr>
              <a:t>www.canoeicf.com</a:t>
            </a:r>
            <a:endParaRPr lang="nl-NL" dirty="0"/>
          </a:p>
          <a:p>
            <a:endParaRPr lang="nl-NL" dirty="0"/>
          </a:p>
          <a:p>
            <a:r>
              <a:rPr lang="nl-NL" dirty="0"/>
              <a:t> Foto’s in deze presentatie o.a. Hans Janssen, Andre </a:t>
            </a:r>
            <a:r>
              <a:rPr lang="nl-NL" dirty="0" err="1"/>
              <a:t>Koberle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more. </a:t>
            </a:r>
          </a:p>
        </p:txBody>
      </p:sp>
    </p:spTree>
    <p:extLst>
      <p:ext uri="{BB962C8B-B14F-4D97-AF65-F5344CB8AC3E}">
        <p14:creationId xmlns:p14="http://schemas.microsoft.com/office/powerpoint/2010/main" val="27490925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AutoShape 2" descr="Afbeeldingsresultaat voor that's all folks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Afbeeldingsresultaat voor that's all fol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 descr="Afbeeldingsresultaat voor that's all folk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08"/>
            <a:ext cx="9144000" cy="68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6" y="863099"/>
            <a:ext cx="8532947" cy="5688632"/>
          </a:xfrm>
        </p:spPr>
      </p:pic>
    </p:spTree>
    <p:extLst>
      <p:ext uri="{BB962C8B-B14F-4D97-AF65-F5344CB8AC3E}">
        <p14:creationId xmlns:p14="http://schemas.microsoft.com/office/powerpoint/2010/main" val="2835388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1313"/>
            <a:ext cx="7056784" cy="6343178"/>
          </a:xfrm>
        </p:spPr>
      </p:pic>
    </p:spTree>
    <p:extLst>
      <p:ext uri="{BB962C8B-B14F-4D97-AF65-F5344CB8AC3E}">
        <p14:creationId xmlns:p14="http://schemas.microsoft.com/office/powerpoint/2010/main" val="466239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250"/>
            <a:ext cx="6480720" cy="6741750"/>
          </a:xfrm>
        </p:spPr>
      </p:pic>
    </p:spTree>
    <p:extLst>
      <p:ext uri="{BB962C8B-B14F-4D97-AF65-F5344CB8AC3E}">
        <p14:creationId xmlns:p14="http://schemas.microsoft.com/office/powerpoint/2010/main" val="50695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5284"/>
            <a:ext cx="7848872" cy="6453518"/>
          </a:xfrm>
        </p:spPr>
      </p:pic>
    </p:spTree>
    <p:extLst>
      <p:ext uri="{BB962C8B-B14F-4D97-AF65-F5344CB8AC3E}">
        <p14:creationId xmlns:p14="http://schemas.microsoft.com/office/powerpoint/2010/main" val="2465129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7976"/>
            <a:ext cx="8229600" cy="5463540"/>
          </a:xfrm>
        </p:spPr>
      </p:pic>
    </p:spTree>
    <p:extLst>
      <p:ext uri="{BB962C8B-B14F-4D97-AF65-F5344CB8AC3E}">
        <p14:creationId xmlns:p14="http://schemas.microsoft.com/office/powerpoint/2010/main" val="4083481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4" y="850941"/>
            <a:ext cx="8205896" cy="5447803"/>
          </a:xfrm>
        </p:spPr>
      </p:pic>
    </p:spTree>
    <p:extLst>
      <p:ext uri="{BB962C8B-B14F-4D97-AF65-F5344CB8AC3E}">
        <p14:creationId xmlns:p14="http://schemas.microsoft.com/office/powerpoint/2010/main" val="261034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846138"/>
            <a:ext cx="8229061" cy="5463182"/>
          </a:xfrm>
        </p:spPr>
      </p:pic>
    </p:spTree>
    <p:extLst>
      <p:ext uri="{BB962C8B-B14F-4D97-AF65-F5344CB8AC3E}">
        <p14:creationId xmlns:p14="http://schemas.microsoft.com/office/powerpoint/2010/main" val="3047356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3" y="404664"/>
            <a:ext cx="8250447" cy="6274988"/>
          </a:xfrm>
        </p:spPr>
      </p:pic>
    </p:spTree>
    <p:extLst>
      <p:ext uri="{BB962C8B-B14F-4D97-AF65-F5344CB8AC3E}">
        <p14:creationId xmlns:p14="http://schemas.microsoft.com/office/powerpoint/2010/main" val="2306815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van vandaag	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8571">
            <a:off x="262153" y="1382580"/>
            <a:ext cx="3120983" cy="20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3573016"/>
            <a:ext cx="8229600" cy="3888432"/>
          </a:xfrm>
        </p:spPr>
        <p:txBody>
          <a:bodyPr/>
          <a:lstStyle/>
          <a:p>
            <a:pPr>
              <a:buFontTx/>
              <a:buChar char="-"/>
            </a:pPr>
            <a:r>
              <a:rPr lang="nl-NL" dirty="0"/>
              <a:t>De spelregels leren</a:t>
            </a:r>
          </a:p>
          <a:p>
            <a:pPr>
              <a:buFontTx/>
              <a:buChar char="-"/>
            </a:pPr>
            <a:r>
              <a:rPr lang="nl-NL" dirty="0"/>
              <a:t>Leren hoe je deze regels in de praktijk toepast</a:t>
            </a:r>
          </a:p>
          <a:p>
            <a:pPr>
              <a:buFontTx/>
              <a:buChar char="-"/>
            </a:pPr>
            <a:r>
              <a:rPr lang="nl-NL" dirty="0"/>
              <a:t>Leren hoe je een wedstrijd controleert</a:t>
            </a:r>
          </a:p>
          <a:p>
            <a:pPr>
              <a:buFontTx/>
              <a:buChar char="-"/>
            </a:pPr>
            <a:r>
              <a:rPr lang="nl-NL" dirty="0"/>
              <a:t>Houding en gedrag van een scheidsrechter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3391"/>
            <a:ext cx="1463824" cy="146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390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0688"/>
            <a:ext cx="8229600" cy="5897880"/>
          </a:xfrm>
        </p:spPr>
      </p:pic>
    </p:spTree>
    <p:extLst>
      <p:ext uri="{BB962C8B-B14F-4D97-AF65-F5344CB8AC3E}">
        <p14:creationId xmlns:p14="http://schemas.microsoft.com/office/powerpoint/2010/main" val="3206987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Kortom, welke overtredingen zien we?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49079"/>
            <a:ext cx="3560906" cy="2551983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629" y="4149080"/>
            <a:ext cx="3647696" cy="2551983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629" y="1419508"/>
            <a:ext cx="3647696" cy="2551983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591856" y="177281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nl-NL" dirty="0"/>
              <a:t>Met de Peddel</a:t>
            </a:r>
          </a:p>
          <a:p>
            <a:pPr>
              <a:buFontTx/>
              <a:buChar char="-"/>
            </a:pPr>
            <a:r>
              <a:rPr lang="nl-NL" dirty="0"/>
              <a:t>Met de Hand</a:t>
            </a:r>
          </a:p>
          <a:p>
            <a:pPr>
              <a:buFontTx/>
              <a:buChar char="-"/>
            </a:pPr>
            <a:r>
              <a:rPr lang="nl-NL" dirty="0"/>
              <a:t>Met de Boot </a:t>
            </a:r>
          </a:p>
        </p:txBody>
      </p:sp>
    </p:spTree>
    <p:extLst>
      <p:ext uri="{BB962C8B-B14F-4D97-AF65-F5344CB8AC3E}">
        <p14:creationId xmlns:p14="http://schemas.microsoft.com/office/powerpoint/2010/main" val="1353964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belangrijkste les van vandaag: </a:t>
            </a: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6004113"/>
            <a:ext cx="8229600" cy="1108720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/>
              <a:t>Scheidsrechteren = leuk!</a:t>
            </a: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04" y="1633422"/>
            <a:ext cx="6219748" cy="413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5677">
            <a:off x="2815091" y="3516131"/>
            <a:ext cx="1508821" cy="85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213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bedenk…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Je mag fouten maken en je zal fouten maken!</a:t>
            </a: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420" y="2576974"/>
            <a:ext cx="360362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875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Opzet van deze presentatie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6018" y="1628800"/>
            <a:ext cx="8229600" cy="4248472"/>
          </a:xfrm>
        </p:spPr>
        <p:txBody>
          <a:bodyPr>
            <a:normAutofit/>
          </a:bodyPr>
          <a:lstStyle/>
          <a:p>
            <a:pPr lvl="1">
              <a:buFontTx/>
              <a:buChar char="-"/>
            </a:pPr>
            <a:endParaRPr lang="nl-NL" dirty="0"/>
          </a:p>
          <a:p>
            <a:pPr lvl="1">
              <a:buFontTx/>
              <a:buChar char="-"/>
            </a:pPr>
            <a:r>
              <a:rPr lang="nl-NL" dirty="0"/>
              <a:t>Houding &amp; Gedrag van een goede scheids</a:t>
            </a:r>
          </a:p>
          <a:p>
            <a:pPr lvl="1">
              <a:buFontTx/>
              <a:buChar char="-"/>
            </a:pPr>
            <a:r>
              <a:rPr lang="nl-NL" dirty="0"/>
              <a:t>Start, einde en alles wat daar tussen plaats vindt</a:t>
            </a:r>
          </a:p>
          <a:p>
            <a:pPr lvl="1">
              <a:buFontTx/>
              <a:buChar char="-"/>
            </a:pPr>
            <a:r>
              <a:rPr lang="nl-NL" dirty="0"/>
              <a:t>Overtredingen met peddel, hand en boot</a:t>
            </a:r>
          </a:p>
          <a:p>
            <a:pPr lvl="1">
              <a:buFontTx/>
              <a:buChar char="-"/>
            </a:pPr>
            <a:r>
              <a:rPr lang="nl-NL" dirty="0"/>
              <a:t>Kaarten, penalty’s en vrije ballen </a:t>
            </a:r>
          </a:p>
          <a:p>
            <a:pPr lvl="1">
              <a:buFontTx/>
              <a:buChar char="-"/>
            </a:pPr>
            <a:endParaRPr lang="nl-NL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09120"/>
            <a:ext cx="2111896" cy="211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17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1116632" y="4293096"/>
            <a:ext cx="8928992" cy="223224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sz="7600" dirty="0"/>
              <a:t>Houding &amp; Gedrag</a:t>
            </a:r>
          </a:p>
          <a:p>
            <a:pPr marL="0" indent="0" algn="ctr">
              <a:buNone/>
            </a:pPr>
            <a:r>
              <a:rPr lang="nl-NL" sz="7600" dirty="0"/>
              <a:t>Goede Scheidsrechter</a:t>
            </a:r>
            <a:br>
              <a:rPr lang="nl-NL" sz="5900" dirty="0"/>
            </a:br>
            <a:br>
              <a:rPr lang="nl-NL" sz="5900" dirty="0"/>
            </a:br>
            <a:br>
              <a:rPr lang="nl-NL" dirty="0"/>
            </a:br>
            <a:endParaRPr lang="nl-NL" dirty="0"/>
          </a:p>
        </p:txBody>
      </p:sp>
      <p:pic>
        <p:nvPicPr>
          <p:cNvPr id="28674" name="Picture 2" descr="Afbeeldingsresultaat voor watersportverb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856" cy="3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4" y="2332863"/>
            <a:ext cx="1953528" cy="11387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2755007" cy="5488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685" y="768633"/>
            <a:ext cx="2111896" cy="211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565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scheidsrechter….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1556792"/>
            <a:ext cx="9443392" cy="4997152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Is op tijd voor een wedstrijd</a:t>
            </a:r>
          </a:p>
          <a:p>
            <a:r>
              <a:rPr lang="nl-NL" dirty="0"/>
              <a:t>Weet wie er spelen en wat er op het spel staat</a:t>
            </a:r>
          </a:p>
          <a:p>
            <a:r>
              <a:rPr lang="nl-NL" dirty="0"/>
              <a:t>Is gekleed in zwart</a:t>
            </a:r>
          </a:p>
          <a:p>
            <a:r>
              <a:rPr lang="nl-NL" dirty="0"/>
              <a:t>Heeft kaarten en fluitje bij zich</a:t>
            </a:r>
          </a:p>
          <a:p>
            <a:r>
              <a:rPr lang="nl-NL" dirty="0"/>
              <a:t>Draagt schoeisel waarmee gerend kan worden</a:t>
            </a:r>
          </a:p>
          <a:p>
            <a:r>
              <a:rPr lang="nl-NL" dirty="0"/>
              <a:t>Communiceert duidelijk </a:t>
            </a:r>
          </a:p>
          <a:p>
            <a:pPr lvl="1"/>
            <a:r>
              <a:rPr lang="nl-NL" dirty="0"/>
              <a:t>met de jury en de andere scheids!</a:t>
            </a:r>
          </a:p>
          <a:p>
            <a:pPr lvl="1"/>
            <a:r>
              <a:rPr lang="nl-NL" dirty="0"/>
              <a:t>met de spelers: signalen en verbaal! </a:t>
            </a:r>
          </a:p>
          <a:p>
            <a:r>
              <a:rPr lang="nl-NL" dirty="0"/>
              <a:t>Controleert doeltjes, belijning, schotklok, bal, spelers</a:t>
            </a:r>
          </a:p>
          <a:p>
            <a:r>
              <a:rPr lang="nl-NL" dirty="0"/>
              <a:t>Controleert na afloop het wedstrijdformulier!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3391"/>
            <a:ext cx="1463824" cy="146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83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scheidsrechter….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lnSpcReduction="10000"/>
          </a:bodyPr>
          <a:lstStyle/>
          <a:p>
            <a:r>
              <a:rPr lang="nl-NL" dirty="0"/>
              <a:t>Is onpartijdig, consistent en eerlijk</a:t>
            </a:r>
          </a:p>
          <a:p>
            <a:endParaRPr lang="nl-NL" dirty="0"/>
          </a:p>
          <a:p>
            <a:r>
              <a:rPr lang="nl-NL" dirty="0"/>
              <a:t>Kent de regels en weet deze toe te passen </a:t>
            </a:r>
          </a:p>
          <a:p>
            <a:endParaRPr lang="nl-NL" dirty="0"/>
          </a:p>
          <a:p>
            <a:r>
              <a:rPr lang="nl-NL" dirty="0"/>
              <a:t>Durft beslissingen te nemen </a:t>
            </a:r>
          </a:p>
          <a:p>
            <a:pPr marL="457200" lvl="1" indent="0">
              <a:buNone/>
            </a:pPr>
            <a:r>
              <a:rPr lang="nl-NL" dirty="0"/>
              <a:t>	en durft deze ook terug te draaien… </a:t>
            </a:r>
          </a:p>
          <a:p>
            <a:endParaRPr lang="nl-NL" dirty="0"/>
          </a:p>
          <a:p>
            <a:r>
              <a:rPr lang="nl-NL" dirty="0"/>
              <a:t>Evalueert met de andere scheids de wedstrijd en staat open voor feedback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3391"/>
            <a:ext cx="1463824" cy="146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87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scheidsrechters heeft absolute controle over de wedstrijd…</a:t>
            </a: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6" y="2780928"/>
            <a:ext cx="854258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0" y="5531127"/>
            <a:ext cx="8317432" cy="45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C:\Users\RolMWM\AppData\Local\Microsoft\Windows\Temporary Internet Files\Content.IE5\XYW237OD\cijfer%20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01" y="1844824"/>
            <a:ext cx="1227280" cy="92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01" y="4524974"/>
            <a:ext cx="1031302" cy="1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087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Duidelijke signalen + Hard FLUITEN!!!!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3" y="1319368"/>
            <a:ext cx="89249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08" y="4543407"/>
            <a:ext cx="2314593" cy="231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231320" y="5129203"/>
            <a:ext cx="31735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Communiceer helder met je jury!</a:t>
            </a:r>
          </a:p>
        </p:txBody>
      </p:sp>
      <p:sp>
        <p:nvSpPr>
          <p:cNvPr id="6" name="PIJL-RECHTS 5"/>
          <p:cNvSpPr/>
          <p:nvPr/>
        </p:nvSpPr>
        <p:spPr>
          <a:xfrm>
            <a:off x="3404848" y="545838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020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>
                <a:latin typeface="+mn-lt"/>
                <a:ea typeface="+mn-ea"/>
                <a:cs typeface="+mn-cs"/>
              </a:rPr>
              <a:t>Kanopolo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nl-NL" dirty="0"/>
              <a:t>		</a:t>
            </a:r>
          </a:p>
          <a:p>
            <a:pPr marL="457200" lvl="1" indent="0">
              <a:buNone/>
            </a:pPr>
            <a:endParaRPr lang="nl-NL" sz="5400" b="1" dirty="0"/>
          </a:p>
          <a:p>
            <a:pPr marL="457200" lvl="1" indent="0">
              <a:buNone/>
            </a:pPr>
            <a:r>
              <a:rPr lang="nl-NL" sz="5400" b="1" dirty="0"/>
              <a:t>		Wat besluit jij?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3391"/>
            <a:ext cx="1463824" cy="146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327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Durf! Penalty’s en kaarten te geven!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755177" cy="433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554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Geef voordeel!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817" y="1437170"/>
            <a:ext cx="3552825" cy="3009900"/>
          </a:xfrm>
          <a:prstGeom prst="rect">
            <a:avLst/>
          </a:prstGeom>
        </p:spPr>
      </p:pic>
      <p:pic>
        <p:nvPicPr>
          <p:cNvPr id="30722" name="Picture 2" descr="Afbeeldingsresultaat voor play 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08920"/>
            <a:ext cx="4042792" cy="40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607" y="3573016"/>
            <a:ext cx="948206" cy="6247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158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44624" y="144835"/>
            <a:ext cx="8229600" cy="1143000"/>
          </a:xfrm>
        </p:spPr>
        <p:txBody>
          <a:bodyPr/>
          <a:lstStyle/>
          <a:p>
            <a:r>
              <a:rPr lang="nl-NL" dirty="0"/>
              <a:t>Positionering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752"/>
            <a:ext cx="835342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73" y="592602"/>
            <a:ext cx="1246364" cy="119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46" y="5668963"/>
            <a:ext cx="12430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60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389"/>
            <a:ext cx="8508231" cy="683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195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moet het niet </a:t>
            </a: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424936" cy="54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260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moet het niet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128792" cy="533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al 2"/>
          <p:cNvSpPr/>
          <p:nvPr/>
        </p:nvSpPr>
        <p:spPr>
          <a:xfrm>
            <a:off x="755576" y="4949968"/>
            <a:ext cx="2088232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Pijl-rechts 3"/>
          <p:cNvSpPr/>
          <p:nvPr/>
        </p:nvSpPr>
        <p:spPr>
          <a:xfrm rot="2897110">
            <a:off x="215517" y="4468268"/>
            <a:ext cx="792088" cy="7200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880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1404664" y="4293096"/>
            <a:ext cx="9001000" cy="3888432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nl-NL" sz="8400" dirty="0"/>
              <a:t>De Spelregels</a:t>
            </a:r>
          </a:p>
          <a:p>
            <a:pPr marL="0" indent="0" algn="ctr">
              <a:buNone/>
            </a:pPr>
            <a:r>
              <a:rPr lang="nl-NL" sz="8400" dirty="0"/>
              <a:t>Start, einde en </a:t>
            </a:r>
          </a:p>
          <a:p>
            <a:pPr marL="0" indent="0" algn="ctr">
              <a:buNone/>
            </a:pPr>
            <a:r>
              <a:rPr lang="nl-NL" sz="8400" dirty="0"/>
              <a:t>alles wat daar tussen </a:t>
            </a:r>
            <a:br>
              <a:rPr lang="nl-NL" sz="8400" dirty="0"/>
            </a:br>
            <a:r>
              <a:rPr lang="nl-NL" sz="8400" dirty="0"/>
              <a:t>plaats vindt</a:t>
            </a:r>
          </a:p>
          <a:p>
            <a:pPr marL="0" indent="0" algn="ctr">
              <a:buNone/>
            </a:pPr>
            <a:br>
              <a:rPr lang="nl-NL" sz="5900" dirty="0"/>
            </a:br>
            <a:br>
              <a:rPr lang="nl-NL" sz="5900" dirty="0"/>
            </a:br>
            <a:br>
              <a:rPr lang="nl-NL" dirty="0"/>
            </a:br>
            <a:endParaRPr lang="nl-NL" dirty="0"/>
          </a:p>
        </p:txBody>
      </p:sp>
      <p:pic>
        <p:nvPicPr>
          <p:cNvPr id="28674" name="Picture 2" descr="Afbeeldingsresultaat voor watersportverb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856" cy="3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4" y="2332863"/>
            <a:ext cx="1953528" cy="11387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2755007" cy="5488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560" y="908720"/>
            <a:ext cx="21097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29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start: het veld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07401"/>
            <a:ext cx="7845035" cy="540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5248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mag de coach staan?</a:t>
            </a: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878719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259632" y="4437112"/>
            <a:ext cx="6446777" cy="8640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3462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doeltjes zijn ook handig…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492" y="2352590"/>
            <a:ext cx="4724508" cy="322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0" y="2060848"/>
            <a:ext cx="456647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75" y="1800140"/>
            <a:ext cx="14382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JL-RECHTS 3"/>
          <p:cNvSpPr/>
          <p:nvPr/>
        </p:nvSpPr>
        <p:spPr>
          <a:xfrm rot="10800000">
            <a:off x="2923941" y="1700808"/>
            <a:ext cx="1296144" cy="9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203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9149252" cy="3672408"/>
          </a:xfrm>
        </p:spPr>
      </p:pic>
    </p:spTree>
    <p:extLst>
      <p:ext uri="{BB962C8B-B14F-4D97-AF65-F5344CB8AC3E}">
        <p14:creationId xmlns:p14="http://schemas.microsoft.com/office/powerpoint/2010/main" val="3528355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Waar het allemaal om draait: de bal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3847481" cy="380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834" y="1914178"/>
            <a:ext cx="4091608" cy="409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599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Materiaal: veiligheid en uniformiteit!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38945" cy="253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08019"/>
            <a:ext cx="5403701" cy="24862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64" y="4293096"/>
            <a:ext cx="2316088" cy="23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601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Schotklok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3406" y="1844824"/>
            <a:ext cx="8229600" cy="4525963"/>
          </a:xfrm>
        </p:spPr>
        <p:txBody>
          <a:bodyPr/>
          <a:lstStyle/>
          <a:p>
            <a:r>
              <a:rPr lang="nl-NL" dirty="0"/>
              <a:t>Binnen 60 seconden schot op doel</a:t>
            </a:r>
          </a:p>
          <a:p>
            <a:r>
              <a:rPr lang="nl-NL" dirty="0"/>
              <a:t>Zo niet, bal naar de tegenstander</a:t>
            </a:r>
          </a:p>
          <a:p>
            <a:r>
              <a:rPr lang="nl-NL" dirty="0"/>
              <a:t>Reset na schot op doel</a:t>
            </a:r>
          </a:p>
          <a:p>
            <a:r>
              <a:rPr lang="nl-NL" dirty="0"/>
              <a:t>Reset na overtreding (ook bij ‘geven voordeel’)</a:t>
            </a:r>
          </a:p>
          <a:p>
            <a:r>
              <a:rPr lang="nl-NL" dirty="0"/>
              <a:t>In Nederland: Hoofd- en Eerste klasse </a:t>
            </a:r>
          </a:p>
          <a:p>
            <a:endParaRPr lang="nl-NL" dirty="0"/>
          </a:p>
          <a:p>
            <a:r>
              <a:rPr lang="nl-NL" dirty="0">
                <a:solidFill>
                  <a:srgbClr val="FF0000"/>
                </a:solidFill>
              </a:rPr>
              <a:t>Vraag: wat is een schot op doel? </a:t>
            </a:r>
          </a:p>
          <a:p>
            <a:endParaRPr lang="nl-NL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1943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31019"/>
            <a:ext cx="2699028" cy="202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95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4E6EF-C1EF-1727-8965-5A6888BE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een schot op doel?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7A43180-3477-3F70-533C-717FBDC98DEA}"/>
              </a:ext>
            </a:extLst>
          </p:cNvPr>
          <p:cNvSpPr txBox="1"/>
          <p:nvPr/>
        </p:nvSpPr>
        <p:spPr>
          <a:xfrm>
            <a:off x="251520" y="1988840"/>
            <a:ext cx="8640960" cy="4284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3200" dirty="0"/>
              <a:t>Als de bal duidelijk op doel wordt gegooid en:</a:t>
            </a:r>
          </a:p>
          <a:p>
            <a:pPr marL="1371600" lvl="2" indent="-457200">
              <a:lnSpc>
                <a:spcPct val="107000"/>
              </a:lnSpc>
              <a:buFontTx/>
              <a:buChar char="-"/>
            </a:pPr>
            <a:r>
              <a:rPr lang="nl-NL" sz="3200" dirty="0"/>
              <a:t>het doel in gaat…. (goal!!)</a:t>
            </a:r>
          </a:p>
          <a:p>
            <a:pPr marL="1371600" lvl="2" indent="-457200">
              <a:lnSpc>
                <a:spcPct val="107000"/>
              </a:lnSpc>
              <a:buFontTx/>
              <a:buChar char="-"/>
            </a:pPr>
            <a:r>
              <a:rPr lang="nl-NL" sz="3200" dirty="0"/>
              <a:t>geblokt te worden met de peddel van de goalkeeper of een andere verdediger </a:t>
            </a:r>
          </a:p>
          <a:p>
            <a:pPr marL="1371600" lvl="2" indent="-457200">
              <a:lnSpc>
                <a:spcPct val="107000"/>
              </a:lnSpc>
              <a:buFontTx/>
              <a:buChar char="-"/>
            </a:pPr>
            <a:r>
              <a:rPr lang="nl-NL" sz="3200" dirty="0"/>
              <a:t>het doelframe (‘latwerk van het doel’) raakt</a:t>
            </a:r>
          </a:p>
          <a:p>
            <a:pPr marL="1371600" lvl="2" indent="-457200">
              <a:lnSpc>
                <a:spcPct val="107000"/>
              </a:lnSpc>
              <a:buFontTx/>
              <a:buChar char="-"/>
            </a:pPr>
            <a:r>
              <a:rPr lang="nl-NL" sz="3200" dirty="0"/>
              <a:t>het doel mist en buiten het speelveld raakt, binnen 4 meter van het doel. </a:t>
            </a:r>
          </a:p>
        </p:txBody>
      </p:sp>
    </p:spTree>
    <p:extLst>
      <p:ext uri="{BB962C8B-B14F-4D97-AF65-F5344CB8AC3E}">
        <p14:creationId xmlns:p14="http://schemas.microsoft.com/office/powerpoint/2010/main" val="3875230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Lijnrechters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2289"/>
            <a:ext cx="8754401" cy="538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/>
          <p:cNvSpPr/>
          <p:nvPr/>
        </p:nvSpPr>
        <p:spPr>
          <a:xfrm>
            <a:off x="683568" y="5523723"/>
            <a:ext cx="936104" cy="1155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7452320" y="1772816"/>
            <a:ext cx="936104" cy="1155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230" y="3212976"/>
            <a:ext cx="3382963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014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wedstrijdjury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Tijdwaarneming</a:t>
            </a:r>
          </a:p>
          <a:p>
            <a:r>
              <a:rPr lang="nl-NL" dirty="0"/>
              <a:t>Score en kaarten bijhouden</a:t>
            </a:r>
          </a:p>
          <a:p>
            <a:r>
              <a:rPr lang="nl-NL" dirty="0" err="1"/>
              <a:t>Shotclock</a:t>
            </a:r>
            <a:r>
              <a:rPr lang="nl-NL" dirty="0"/>
              <a:t> </a:t>
            </a:r>
          </a:p>
          <a:p>
            <a:r>
              <a:rPr lang="nl-NL" dirty="0"/>
              <a:t>Controle spelersnamen en nummers</a:t>
            </a:r>
          </a:p>
          <a:p>
            <a:r>
              <a:rPr lang="nl-NL" dirty="0"/>
              <a:t>Wedstrijdformulier </a:t>
            </a:r>
            <a:br>
              <a:rPr lang="nl-NL" dirty="0"/>
            </a:br>
            <a:r>
              <a:rPr lang="nl-NL" dirty="0"/>
              <a:t>correct invullen! </a:t>
            </a:r>
          </a:p>
          <a:p>
            <a:endParaRPr lang="nl-NL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55" y="3876675"/>
            <a:ext cx="38481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8279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starten we?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5 spelers per team</a:t>
            </a:r>
          </a:p>
          <a:p>
            <a:r>
              <a:rPr lang="nl-NL" dirty="0"/>
              <a:t>Op de achterlijn, stationair!</a:t>
            </a:r>
          </a:p>
          <a:p>
            <a:r>
              <a:rPr lang="nl-NL" dirty="0"/>
              <a:t>Max 3 wissels per team</a:t>
            </a:r>
          </a:p>
          <a:p>
            <a:r>
              <a:rPr lang="nl-NL" dirty="0"/>
              <a:t>Duidelijk onderscheid tussen de teams</a:t>
            </a:r>
          </a:p>
          <a:p>
            <a:pPr lvl="1"/>
            <a:r>
              <a:rPr lang="nl-NL" dirty="0"/>
              <a:t>Laat zwemvesten omdraaien indien nodig</a:t>
            </a:r>
          </a:p>
          <a:p>
            <a:pPr lvl="1"/>
            <a:r>
              <a:rPr lang="nl-NL" dirty="0"/>
              <a:t>Per team: boten, zwemvesten: identiek</a:t>
            </a:r>
          </a:p>
          <a:p>
            <a:pPr lvl="1"/>
            <a:r>
              <a:rPr lang="nl-NL" dirty="0"/>
              <a:t>Nummers op rug, borst en helm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989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Beginsprint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04864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5 spelers stationair op achterlijn</a:t>
            </a:r>
          </a:p>
          <a:p>
            <a:r>
              <a:rPr lang="nl-NL" dirty="0"/>
              <a:t>Te vroeg beginnen = aanvangsfout</a:t>
            </a:r>
          </a:p>
          <a:p>
            <a:r>
              <a:rPr lang="nl-NL" dirty="0"/>
              <a:t>Bal zo goed mogelijk in het midden gooien!</a:t>
            </a:r>
          </a:p>
          <a:p>
            <a:r>
              <a:rPr lang="nl-NL" dirty="0"/>
              <a:t>1 tegen 1 – andere spelers minimaal 3 meter afstand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42040"/>
            <a:ext cx="3968734" cy="255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658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Scoring a goal</a:t>
            </a:r>
          </a:p>
        </p:txBody>
      </p:sp>
      <p:pic>
        <p:nvPicPr>
          <p:cNvPr id="645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293622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25" y="2394418"/>
            <a:ext cx="50863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4417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Herstart na een goal</a:t>
            </a:r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513563" cy="560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035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274638"/>
            <a:ext cx="5481189" cy="6394722"/>
          </a:xfrm>
        </p:spPr>
      </p:pic>
    </p:spTree>
    <p:extLst>
      <p:ext uri="{BB962C8B-B14F-4D97-AF65-F5344CB8AC3E}">
        <p14:creationId xmlns:p14="http://schemas.microsoft.com/office/powerpoint/2010/main" val="3154416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starten we na een goal?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Op de middenlijn uitnemen</a:t>
            </a:r>
          </a:p>
          <a:p>
            <a:r>
              <a:rPr lang="nl-NL" dirty="0"/>
              <a:t>Stationair en bal tonen</a:t>
            </a:r>
          </a:p>
          <a:p>
            <a:r>
              <a:rPr lang="nl-NL" dirty="0"/>
              <a:t>De bal mag genomen worden zodra </a:t>
            </a:r>
          </a:p>
          <a:p>
            <a:pPr lvl="1"/>
            <a:r>
              <a:rPr lang="nl-NL" dirty="0"/>
              <a:t>Er 3 spelers (of meer) van het scorende team op hun eigen helft terug zijn</a:t>
            </a:r>
          </a:p>
          <a:p>
            <a:pPr lvl="1"/>
            <a:r>
              <a:rPr lang="nl-NL" dirty="0"/>
              <a:t>Let op: de 1</a:t>
            </a:r>
            <a:r>
              <a:rPr lang="nl-NL" baseline="30000" dirty="0"/>
              <a:t>e</a:t>
            </a:r>
            <a:r>
              <a:rPr lang="nl-NL" dirty="0"/>
              <a:t> scheids fluit aan! </a:t>
            </a:r>
          </a:p>
          <a:p>
            <a:r>
              <a:rPr lang="nl-NL" dirty="0"/>
              <a:t>Terugvarende spelers die de bal blokken of het nemen van de bal hinderen, voordat ze over de middenlijn zijn: sanctiekaart…</a:t>
            </a:r>
          </a:p>
        </p:txBody>
      </p:sp>
    </p:spTree>
    <p:extLst>
      <p:ext uri="{BB962C8B-B14F-4D97-AF65-F5344CB8AC3E}">
        <p14:creationId xmlns:p14="http://schemas.microsoft.com/office/powerpoint/2010/main" val="28267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40568" y="99998"/>
            <a:ext cx="8229600" cy="1143000"/>
          </a:xfrm>
        </p:spPr>
        <p:txBody>
          <a:bodyPr/>
          <a:lstStyle/>
          <a:p>
            <a:r>
              <a:rPr lang="nl-NL" dirty="0"/>
              <a:t>Zo dus niet….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7" y="1089486"/>
            <a:ext cx="8964488" cy="576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/>
          <p:cNvSpPr/>
          <p:nvPr/>
        </p:nvSpPr>
        <p:spPr>
          <a:xfrm>
            <a:off x="2843809" y="1243608"/>
            <a:ext cx="1798982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PIJL-RECHTS 4"/>
          <p:cNvSpPr/>
          <p:nvPr/>
        </p:nvSpPr>
        <p:spPr>
          <a:xfrm rot="9567683">
            <a:off x="4642792" y="775555"/>
            <a:ext cx="1873425" cy="936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492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9480"/>
            <a:ext cx="8600493" cy="5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991" y="100608"/>
            <a:ext cx="8229600" cy="1143000"/>
          </a:xfrm>
        </p:spPr>
        <p:txBody>
          <a:bodyPr/>
          <a:lstStyle/>
          <a:p>
            <a:r>
              <a:rPr lang="nl-NL" dirty="0"/>
              <a:t>Eerst de middenlijn over…. </a:t>
            </a:r>
          </a:p>
        </p:txBody>
      </p:sp>
      <p:sp>
        <p:nvSpPr>
          <p:cNvPr id="4" name="Ovaal 3"/>
          <p:cNvSpPr/>
          <p:nvPr/>
        </p:nvSpPr>
        <p:spPr>
          <a:xfrm>
            <a:off x="5254199" y="4797152"/>
            <a:ext cx="2082765" cy="1058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PIJL-RECHTS 4"/>
          <p:cNvSpPr/>
          <p:nvPr/>
        </p:nvSpPr>
        <p:spPr>
          <a:xfrm rot="9567683">
            <a:off x="7280820" y="4091372"/>
            <a:ext cx="1873425" cy="936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2376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Einde speeltijd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71701"/>
            <a:ext cx="3024336" cy="494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 descr="Afbeeldingsresultaat voor basketball 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1705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542791" y="2204864"/>
            <a:ext cx="401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Let op: er kan nog gescoord worden na de zoemer!</a:t>
            </a:r>
          </a:p>
        </p:txBody>
      </p:sp>
    </p:spTree>
    <p:extLst>
      <p:ext uri="{BB962C8B-B14F-4D97-AF65-F5344CB8AC3E}">
        <p14:creationId xmlns:p14="http://schemas.microsoft.com/office/powerpoint/2010/main" val="233381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1476672" y="4237220"/>
            <a:ext cx="9001000" cy="388843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nl-NL" sz="3500" dirty="0"/>
              <a:t>De Spelregels</a:t>
            </a:r>
          </a:p>
          <a:p>
            <a:pPr marL="0" indent="0" algn="ctr">
              <a:buNone/>
            </a:pPr>
            <a:r>
              <a:rPr lang="nl-NL" sz="3500" dirty="0"/>
              <a:t>Overtredingen </a:t>
            </a:r>
          </a:p>
          <a:p>
            <a:pPr marL="0" indent="0" algn="ctr">
              <a:buNone/>
            </a:pPr>
            <a:r>
              <a:rPr lang="nl-NL" sz="3500" dirty="0"/>
              <a:t>met peddel, hand en boot</a:t>
            </a:r>
          </a:p>
          <a:p>
            <a:pPr marL="0" indent="0" algn="ctr">
              <a:buNone/>
            </a:pPr>
            <a:br>
              <a:rPr lang="nl-NL" sz="5900" dirty="0"/>
            </a:br>
            <a:br>
              <a:rPr lang="nl-NL" sz="5900" dirty="0"/>
            </a:br>
            <a:br>
              <a:rPr lang="nl-NL" dirty="0"/>
            </a:br>
            <a:endParaRPr lang="nl-NL" dirty="0"/>
          </a:p>
        </p:txBody>
      </p:sp>
      <p:pic>
        <p:nvPicPr>
          <p:cNvPr id="28674" name="Picture 2" descr="Afbeeldingsresultaat voor watersportverb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856" cy="3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4" y="2332863"/>
            <a:ext cx="1953528" cy="11387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2755007" cy="5488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560" y="908720"/>
            <a:ext cx="21097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5777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Illegaal balbezit</a:t>
            </a:r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2148681"/>
            <a:ext cx="43338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0560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 in balbezit? 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7" y="1700808"/>
            <a:ext cx="4588381" cy="317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57" y="3068960"/>
            <a:ext cx="44481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784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Geen balbezit</a:t>
            </a:r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504011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46291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9245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Illegaal balbezit?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Als je de bal langer dan 5 seconden vast hebt</a:t>
            </a:r>
          </a:p>
          <a:p>
            <a:r>
              <a:rPr lang="nl-NL" dirty="0"/>
              <a:t>Als de bal wordt meegenomen op het spatzeil</a:t>
            </a:r>
          </a:p>
          <a:p>
            <a:r>
              <a:rPr lang="nl-NL" dirty="0"/>
              <a:t>Na 5 seconden minder dan 1 meter gespeeld</a:t>
            </a:r>
          </a:p>
          <a:p>
            <a:r>
              <a:rPr lang="nl-NL" dirty="0"/>
              <a:t>Bal vastklemmen en voortbewegen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93096"/>
            <a:ext cx="6376720" cy="24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85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als de speler omligt? </a:t>
            </a:r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" y="2564904"/>
            <a:ext cx="9144399" cy="63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echte verbindingslijn 4"/>
          <p:cNvCxnSpPr/>
          <p:nvPr/>
        </p:nvCxnSpPr>
        <p:spPr>
          <a:xfrm>
            <a:off x="4355976" y="3068960"/>
            <a:ext cx="2592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48501"/>
            <a:ext cx="6010171" cy="338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34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6" y="837641"/>
            <a:ext cx="8208911" cy="5472608"/>
          </a:xfrm>
        </p:spPr>
      </p:pic>
    </p:spTree>
    <p:extLst>
      <p:ext uri="{BB962C8B-B14F-4D97-AF65-F5344CB8AC3E}">
        <p14:creationId xmlns:p14="http://schemas.microsoft.com/office/powerpoint/2010/main" val="42770673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Overtreding of Geen Overtreding? 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8" y="1556792"/>
            <a:ext cx="7309595" cy="49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90" y="1556792"/>
            <a:ext cx="7305230" cy="49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90" y="1556792"/>
            <a:ext cx="729041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25" y="1497554"/>
            <a:ext cx="7325660" cy="488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77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" y="1484784"/>
            <a:ext cx="8785122" cy="474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Wanneer is er een Illegale wissel?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852936"/>
            <a:ext cx="8229600" cy="2376264"/>
          </a:xfrm>
        </p:spPr>
        <p:txBody>
          <a:bodyPr>
            <a:normAutofit fontScale="90000"/>
          </a:bodyPr>
          <a:lstStyle/>
          <a:p>
            <a:pPr algn="l"/>
            <a:r>
              <a:rPr lang="nl-NL" sz="3100" dirty="0"/>
              <a:t>- Max 5 spelers op het veld</a:t>
            </a:r>
            <a:br>
              <a:rPr lang="nl-NL" sz="3100" dirty="0"/>
            </a:br>
            <a:r>
              <a:rPr lang="nl-NL" sz="3100" dirty="0"/>
              <a:t>- Speler moet geheel over de achterlijn zijn </a:t>
            </a:r>
            <a:br>
              <a:rPr lang="nl-NL" sz="3100" dirty="0"/>
            </a:br>
            <a:r>
              <a:rPr lang="nl-NL" sz="3100" dirty="0"/>
              <a:t>voordat de wissel er in mag</a:t>
            </a:r>
            <a:br>
              <a:rPr lang="nl-NL" sz="3100" dirty="0"/>
            </a:br>
            <a:r>
              <a:rPr lang="nl-NL" sz="3100" dirty="0"/>
              <a:t>- bij overtreding: sanctiekaart</a:t>
            </a:r>
            <a:br>
              <a:rPr lang="nl-NL" sz="3100" dirty="0"/>
            </a:br>
            <a:r>
              <a:rPr lang="nl-NL" sz="3100" dirty="0"/>
              <a:t>- Let op bij ‘zwemmers’ of stuk materiaal!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5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Blokt de wissel een schot op doel?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11010"/>
            <a:ext cx="6938143" cy="48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Overtreding met de hand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1463"/>
            <a:ext cx="54483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71670" y="2204864"/>
            <a:ext cx="6300192" cy="35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dirty="0"/>
              <a:t>Legaal duwen:</a:t>
            </a:r>
          </a:p>
          <a:p>
            <a:pPr algn="l"/>
            <a:r>
              <a:rPr lang="nl-NL" sz="2800" dirty="0"/>
              <a:t>(1) Bij balbezit</a:t>
            </a:r>
          </a:p>
          <a:p>
            <a:pPr algn="l"/>
            <a:r>
              <a:rPr lang="nl-NL" sz="2800" dirty="0"/>
              <a:t>(2) Met vlakke hand</a:t>
            </a:r>
          </a:p>
          <a:p>
            <a:pPr algn="l"/>
            <a:r>
              <a:rPr lang="nl-NL" sz="2800" dirty="0"/>
              <a:t>(3) Op rug, schouder of zij</a:t>
            </a:r>
          </a:p>
          <a:p>
            <a:pPr algn="l"/>
            <a:endParaRPr lang="nl-NL" sz="2800" dirty="0"/>
          </a:p>
          <a:p>
            <a:pPr algn="l"/>
            <a:r>
              <a:rPr lang="nl-NL" sz="2800" dirty="0">
                <a:sym typeface="Wingdings" panose="05000000000000000000" pitchFamily="2" charset="2"/>
              </a:rPr>
              <a:t>Elk ander contact met de hand </a:t>
            </a:r>
          </a:p>
          <a:p>
            <a:pPr algn="l"/>
            <a:r>
              <a:rPr lang="nl-NL" sz="2800" dirty="0">
                <a:sym typeface="Wingdings" panose="05000000000000000000" pitchFamily="2" charset="2"/>
              </a:rPr>
              <a:t>Is een overtreding! </a:t>
            </a:r>
            <a:r>
              <a:rPr lang="nl-NL" sz="2800" dirty="0"/>
              <a:t> signaal</a:t>
            </a:r>
            <a:r>
              <a:rPr lang="nl-NL" dirty="0"/>
              <a:t>: 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619672" y="1124744"/>
            <a:ext cx="630019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dirty="0"/>
              <a:t>Wanneer en hoe mag je iemand duwen? </a:t>
            </a:r>
          </a:p>
        </p:txBody>
      </p:sp>
    </p:spTree>
    <p:extLst>
      <p:ext uri="{BB962C8B-B14F-4D97-AF65-F5344CB8AC3E}">
        <p14:creationId xmlns:p14="http://schemas.microsoft.com/office/powerpoint/2010/main" val="356405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Overtreding: duwen zonder balbezit 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8619"/>
            <a:ext cx="2361818" cy="159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8" y="2132857"/>
            <a:ext cx="6477714" cy="375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8" y="2132857"/>
            <a:ext cx="6477714" cy="396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46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Overtreding: duwen zonder balbezit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94" y="1628800"/>
            <a:ext cx="6898457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34610"/>
            <a:ext cx="23590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al 3"/>
          <p:cNvSpPr/>
          <p:nvPr/>
        </p:nvSpPr>
        <p:spPr>
          <a:xfrm>
            <a:off x="5724128" y="2718961"/>
            <a:ext cx="2232248" cy="8280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3245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Overtreding: duwen op de borst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53814"/>
            <a:ext cx="6696744" cy="482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8954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Overtreding: duwen op onderarm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6183"/>
            <a:ext cx="8424936" cy="530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6256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Overtreding: duwen op boot!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7645"/>
            <a:ext cx="7704856" cy="495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1697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Overtreding: leunen op de boot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3" y="1510218"/>
            <a:ext cx="7817229" cy="531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/>
          <p:cNvSpPr/>
          <p:nvPr/>
        </p:nvSpPr>
        <p:spPr>
          <a:xfrm rot="18466652">
            <a:off x="4660759" y="3536364"/>
            <a:ext cx="1800200" cy="2746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3" y="1510218"/>
            <a:ext cx="7952748" cy="531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al 4"/>
          <p:cNvSpPr/>
          <p:nvPr/>
        </p:nvSpPr>
        <p:spPr>
          <a:xfrm>
            <a:off x="2339752" y="4797152"/>
            <a:ext cx="3384376" cy="1440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0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61630"/>
            <a:ext cx="8405069" cy="5591706"/>
          </a:xfrm>
        </p:spPr>
      </p:pic>
    </p:spTree>
    <p:extLst>
      <p:ext uri="{BB962C8B-B14F-4D97-AF65-F5344CB8AC3E}">
        <p14:creationId xmlns:p14="http://schemas.microsoft.com/office/powerpoint/2010/main" val="27007943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Overtreding: leunen op de boot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00808"/>
            <a:ext cx="878811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7769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Overtreding: vasthouden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92987"/>
            <a:ext cx="7200800" cy="51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4" y="1183568"/>
            <a:ext cx="8442316" cy="562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43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Overtreding: wegduwen met de hand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256584" cy="544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161" y="1281336"/>
            <a:ext cx="6151207" cy="540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76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364" y="269776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Overtreding: gevaarlijk blokken met de hand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920880" cy="5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1" y="1418334"/>
            <a:ext cx="8037107" cy="543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4" y="1463651"/>
            <a:ext cx="8443629" cy="534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45" y="1557500"/>
            <a:ext cx="8391061" cy="527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71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Overtreding of Geen Overtreding?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34" y="1483945"/>
            <a:ext cx="7992888" cy="523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34" y="1523320"/>
            <a:ext cx="7992888" cy="538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34" y="1483945"/>
            <a:ext cx="7992888" cy="524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34" y="1489827"/>
            <a:ext cx="7992888" cy="527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5" y="1489827"/>
            <a:ext cx="7969967" cy="527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0" y="1449463"/>
            <a:ext cx="8387655" cy="523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9" y="1523319"/>
            <a:ext cx="8387655" cy="570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68" y="1449462"/>
            <a:ext cx="8421935" cy="561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67" y="1356050"/>
            <a:ext cx="8421937" cy="604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67" y="1175801"/>
            <a:ext cx="8387654" cy="624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94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Wanneer is het Illegaal peddelgebruik?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6" y="1624272"/>
            <a:ext cx="3619854" cy="369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3995936" y="1604698"/>
            <a:ext cx="47948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- De peddel mag uiteraard de tegenstander niet raken </a:t>
            </a:r>
          </a:p>
          <a:p>
            <a:r>
              <a:rPr lang="nl-NL" sz="2400" dirty="0"/>
              <a:t>- De peddel mag niet in de buurt van de hand komen als deze naar de bal toegaat of de bal in handen heeft</a:t>
            </a:r>
            <a:br>
              <a:rPr lang="nl-NL" sz="2400" dirty="0"/>
            </a:br>
            <a:r>
              <a:rPr lang="nl-NL" sz="2400" dirty="0"/>
              <a:t>-  De tegenstander mag je niet blokken of vasthouden met de peddel</a:t>
            </a:r>
          </a:p>
          <a:p>
            <a:r>
              <a:rPr lang="nl-NL" sz="2400" dirty="0"/>
              <a:t>- De peddel mag niet over het spatzeil heen gestoken worden</a:t>
            </a:r>
            <a:br>
              <a:rPr lang="nl-NL" sz="2400" dirty="0"/>
            </a:br>
            <a:r>
              <a:rPr lang="nl-NL" sz="2400" dirty="0"/>
              <a:t>- De peddel mag de peddel, helm of boot van de tegenstander  niet raken </a:t>
            </a:r>
          </a:p>
          <a:p>
            <a:r>
              <a:rPr lang="nl-NL" sz="2400" dirty="0"/>
              <a:t>- Je mag je peddel niet gooien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115616" y="5198851"/>
            <a:ext cx="21018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He, scheids</a:t>
            </a:r>
          </a:p>
          <a:p>
            <a:r>
              <a:rPr lang="nl-NL" sz="3200" dirty="0"/>
              <a:t>HAKKEN!!!!</a:t>
            </a:r>
          </a:p>
        </p:txBody>
      </p:sp>
    </p:spTree>
    <p:extLst>
      <p:ext uri="{BB962C8B-B14F-4D97-AF65-F5344CB8AC3E}">
        <p14:creationId xmlns:p14="http://schemas.microsoft.com/office/powerpoint/2010/main" val="383299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Overtreding: de peddel mag iemand niet raken….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91046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3611871" cy="406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8556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Overtreding: de peddel mag niet in de buurt van de hand komen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1"/>
            <a:ext cx="5060313" cy="374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52633"/>
            <a:ext cx="4368155" cy="41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85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Overtreding: de peddel mag niet over het spatzeil heen gestoken worden</a:t>
            </a:r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560840" cy="466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844824"/>
            <a:ext cx="792289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00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Overtreding: vasthouden met peddel!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86814"/>
            <a:ext cx="817134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972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8" y="846138"/>
            <a:ext cx="8351723" cy="5544616"/>
          </a:xfrm>
        </p:spPr>
      </p:pic>
    </p:spTree>
    <p:extLst>
      <p:ext uri="{BB962C8B-B14F-4D97-AF65-F5344CB8AC3E}">
        <p14:creationId xmlns:p14="http://schemas.microsoft.com/office/powerpoint/2010/main" val="2068896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Overtreding: gevaarlijk spel met de peddel!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" y="2348878"/>
            <a:ext cx="9059387" cy="297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2530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fbeelding kan het volgende bevatten: buit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282872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28" y="1484784"/>
            <a:ext cx="4330824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Uitzondering: </a:t>
            </a:r>
            <a:br>
              <a:rPr lang="nl-NL" dirty="0"/>
            </a:br>
            <a:r>
              <a:rPr lang="nl-NL" dirty="0"/>
              <a:t>de goalkeeper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" y="5013176"/>
            <a:ext cx="908781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8305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Overtreding of Geen Overtreding? 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38275"/>
            <a:ext cx="7776864" cy="517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38275"/>
            <a:ext cx="7821155" cy="517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65" y="1438275"/>
            <a:ext cx="7827498" cy="517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10" y="1422758"/>
            <a:ext cx="7844325" cy="519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10" y="1438275"/>
            <a:ext cx="7821155" cy="517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9" y="1422758"/>
            <a:ext cx="7875156" cy="528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9" y="1422758"/>
            <a:ext cx="7819646" cy="519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8" y="1438275"/>
            <a:ext cx="7865409" cy="526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2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Ook een stationair gehouden peddel kan een overtreding veroorzaken </a:t>
            </a:r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8378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8095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Overtreding met de kano!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292" y="1484784"/>
            <a:ext cx="7056784" cy="452596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Wat mag WEL met de kano?</a:t>
            </a:r>
          </a:p>
          <a:p>
            <a:pPr>
              <a:buFontTx/>
              <a:buChar char="-"/>
            </a:pPr>
            <a:r>
              <a:rPr lang="nl-NL" dirty="0"/>
              <a:t>In het 6 meter gebied vechten voor een plekje (‘</a:t>
            </a:r>
            <a:r>
              <a:rPr lang="nl-NL" dirty="0" err="1"/>
              <a:t>jostle</a:t>
            </a:r>
            <a:r>
              <a:rPr lang="nl-NL" dirty="0"/>
              <a:t>’)</a:t>
            </a:r>
          </a:p>
          <a:p>
            <a:pPr>
              <a:buFontTx/>
              <a:buChar char="-"/>
            </a:pPr>
            <a:r>
              <a:rPr lang="nl-NL" dirty="0"/>
              <a:t>Vechten voor de bal (binnen 3 meter)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33055"/>
            <a:ext cx="6075412" cy="27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26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Verder is alles een overtreding!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Obstructie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Illegale kajaktackle 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506" y="1152945"/>
            <a:ext cx="4133765" cy="319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45709"/>
            <a:ext cx="3979912" cy="287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2273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Overtreding: obstructie!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54327"/>
            <a:ext cx="9468544" cy="518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" y="1412776"/>
            <a:ext cx="9252882" cy="513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9" y="1413453"/>
            <a:ext cx="8640960" cy="501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4" y="1413453"/>
            <a:ext cx="9215670" cy="513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16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822"/>
            <a:ext cx="8100392" cy="624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6156176" y="620688"/>
            <a:ext cx="1728192" cy="57237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241072" y="55864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Rood = waar geduelleerd mag worden </a:t>
            </a:r>
          </a:p>
        </p:txBody>
      </p:sp>
      <p:sp>
        <p:nvSpPr>
          <p:cNvPr id="8" name="Ovaal 7"/>
          <p:cNvSpPr/>
          <p:nvPr/>
        </p:nvSpPr>
        <p:spPr>
          <a:xfrm>
            <a:off x="4131078" y="807466"/>
            <a:ext cx="1457908" cy="115212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4050196" y="4149080"/>
            <a:ext cx="1661929" cy="14401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279544" y="59751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Geen  = geen kajaktackle toegestaan</a:t>
            </a:r>
          </a:p>
        </p:txBody>
      </p:sp>
      <p:sp>
        <p:nvSpPr>
          <p:cNvPr id="9" name="Ovaal 8"/>
          <p:cNvSpPr/>
          <p:nvPr/>
        </p:nvSpPr>
        <p:spPr>
          <a:xfrm>
            <a:off x="424443" y="2671027"/>
            <a:ext cx="1296144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44" y="789248"/>
            <a:ext cx="2066882" cy="159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50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11" grpId="0" animBg="1"/>
      <p:bldP spid="12" grpId="0"/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8681"/>
            <a:ext cx="8923827" cy="629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/>
          <p:cNvSpPr/>
          <p:nvPr/>
        </p:nvSpPr>
        <p:spPr>
          <a:xfrm>
            <a:off x="4461912" y="1124744"/>
            <a:ext cx="137230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/>
          <p:cNvSpPr/>
          <p:nvPr/>
        </p:nvSpPr>
        <p:spPr>
          <a:xfrm>
            <a:off x="7740352" y="4365104"/>
            <a:ext cx="1177280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4067944" y="4509120"/>
            <a:ext cx="176627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Rood: dit mag dus niet! 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 flipH="1">
            <a:off x="6012160" y="4832285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>
            <a:off x="4951080" y="2060848"/>
            <a:ext cx="0" cy="2304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2066882" cy="159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7055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4" y="653143"/>
            <a:ext cx="874671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al 4"/>
          <p:cNvSpPr/>
          <p:nvPr/>
        </p:nvSpPr>
        <p:spPr>
          <a:xfrm>
            <a:off x="5364088" y="2666121"/>
            <a:ext cx="137230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4770642" y="3820398"/>
            <a:ext cx="23216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Let op: 6 meter lijn!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65104"/>
            <a:ext cx="2066882" cy="159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780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3" y="869749"/>
            <a:ext cx="8682113" cy="5607198"/>
          </a:xfrm>
        </p:spPr>
      </p:pic>
    </p:spTree>
    <p:extLst>
      <p:ext uri="{BB962C8B-B14F-4D97-AF65-F5344CB8AC3E}">
        <p14:creationId xmlns:p14="http://schemas.microsoft.com/office/powerpoint/2010/main" val="16001776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Wanneer is een kajaktackle illegaal?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nl-NL" dirty="0"/>
              <a:t>De boot mag lichaam of hoofd niet raken</a:t>
            </a:r>
          </a:p>
          <a:p>
            <a:r>
              <a:rPr lang="nl-NL" dirty="0"/>
              <a:t>De boot mag niet op het spatzeil komen</a:t>
            </a:r>
          </a:p>
          <a:p>
            <a:r>
              <a:rPr lang="nl-NL" dirty="0"/>
              <a:t>De boot mag niet in een hoek van 90˚ invaren</a:t>
            </a:r>
          </a:p>
          <a:p>
            <a:r>
              <a:rPr lang="nl-NL" dirty="0"/>
              <a:t>In 6 meter: niet meer dan 2 meter verplaatsen</a:t>
            </a:r>
          </a:p>
          <a:p>
            <a:r>
              <a:rPr lang="nl-NL" dirty="0"/>
              <a:t>Keeper aanvaren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15" y="3985223"/>
            <a:ext cx="3981450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1" y="4656148"/>
            <a:ext cx="3993365" cy="220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20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Overtreding: contact met spatzeil en lichaam </a:t>
            </a:r>
          </a:p>
        </p:txBody>
      </p:sp>
      <p:pic>
        <p:nvPicPr>
          <p:cNvPr id="115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672255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03666"/>
            <a:ext cx="6020172" cy="362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6298865" cy="39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7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Let op: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5805264"/>
          </a:xfrm>
        </p:spPr>
        <p:txBody>
          <a:bodyPr>
            <a:normAutofit fontScale="92500" lnSpcReduction="20000"/>
          </a:bodyPr>
          <a:lstStyle/>
          <a:p>
            <a:endParaRPr lang="nl-NL" dirty="0"/>
          </a:p>
          <a:p>
            <a:r>
              <a:rPr lang="nl-NL" dirty="0"/>
              <a:t>De beginsprint is geen excuus om elkaar keihard te raken. Ook hier kan </a:t>
            </a:r>
            <a:r>
              <a:rPr lang="nl-NL"/>
              <a:t>een sanctiekaart </a:t>
            </a:r>
            <a:r>
              <a:rPr lang="nl-NL" dirty="0"/>
              <a:t>gegeven worden</a:t>
            </a:r>
          </a:p>
          <a:p>
            <a:r>
              <a:rPr lang="nl-NL" dirty="0"/>
              <a:t>Als een speler in een duel in een vloeiende actie over het spatzeil van zijn tegenstander vaart omdat die tegelijkertijd duikt: geen overtreding</a:t>
            </a:r>
          </a:p>
          <a:p>
            <a:r>
              <a:rPr lang="nl-NL" dirty="0"/>
              <a:t>Als een speler in een duel bovenop een spatzeil beland en zich daarna rustig er af laat zakken: geen overtreding</a:t>
            </a:r>
          </a:p>
          <a:p>
            <a:r>
              <a:rPr lang="nl-NL" dirty="0"/>
              <a:t>Als een tegenstander zelf onder een boot duikt en zo deze boot op zijn spatzeil of lichaam krijgt: geen overtreding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415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 ben je de Goalkeeper?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76872"/>
            <a:ext cx="2799567" cy="42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Heeft een beschermde status</a:t>
            </a:r>
          </a:p>
          <a:p>
            <a:r>
              <a:rPr lang="nl-NL" dirty="0"/>
              <a:t>Mag niet worden weggevaren</a:t>
            </a:r>
          </a:p>
          <a:p>
            <a:r>
              <a:rPr lang="nl-NL" dirty="0"/>
              <a:t>Let op: geen bescherming bij</a:t>
            </a:r>
            <a:br>
              <a:rPr lang="nl-NL" dirty="0"/>
            </a:br>
            <a:r>
              <a:rPr lang="nl-NL" dirty="0"/>
              <a:t>weg varen door eigen speler!</a:t>
            </a:r>
          </a:p>
          <a:p>
            <a:r>
              <a:rPr lang="nl-NL" dirty="0"/>
              <a:t>Keeper:</a:t>
            </a:r>
          </a:p>
          <a:p>
            <a:pPr lvl="1"/>
            <a:r>
              <a:rPr lang="nl-NL" dirty="0"/>
              <a:t>Binnen 1 meter v/h doel</a:t>
            </a:r>
          </a:p>
          <a:p>
            <a:pPr lvl="1"/>
            <a:r>
              <a:rPr lang="nl-NL" dirty="0"/>
              <a:t>Gezicht naar het veld</a:t>
            </a:r>
          </a:p>
          <a:p>
            <a:pPr lvl="1"/>
            <a:r>
              <a:rPr lang="nl-NL" dirty="0"/>
              <a:t>Als de keeper voor de bal gaat, </a:t>
            </a:r>
            <a:br>
              <a:rPr lang="nl-NL" dirty="0"/>
            </a:br>
            <a:r>
              <a:rPr lang="nl-NL" dirty="0"/>
              <a:t>dan is hij geen keeper meer…. </a:t>
            </a:r>
          </a:p>
        </p:txBody>
      </p:sp>
    </p:spTree>
    <p:extLst>
      <p:ext uri="{BB962C8B-B14F-4D97-AF65-F5344CB8AC3E}">
        <p14:creationId xmlns:p14="http://schemas.microsoft.com/office/powerpoint/2010/main" val="67103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Overtreding of Geen Overtreding? </a:t>
            </a:r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30458"/>
            <a:ext cx="5256584" cy="552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20640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206400" cy="488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164599" cy="488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289698"/>
            <a:ext cx="8164599" cy="542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1" y="1289698"/>
            <a:ext cx="9035319" cy="542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9" y="1260486"/>
            <a:ext cx="8972613" cy="608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6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1476672" y="4237220"/>
            <a:ext cx="9001000" cy="388843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nl-NL" sz="3500" dirty="0"/>
              <a:t>De Spelregels</a:t>
            </a:r>
          </a:p>
          <a:p>
            <a:pPr marL="0" indent="0" algn="ctr">
              <a:buNone/>
            </a:pPr>
            <a:r>
              <a:rPr lang="nl-NL" sz="3500" dirty="0"/>
              <a:t>Kaarten, penalty’s </a:t>
            </a:r>
            <a:br>
              <a:rPr lang="nl-NL" sz="3500" dirty="0"/>
            </a:br>
            <a:r>
              <a:rPr lang="nl-NL" sz="3500" dirty="0"/>
              <a:t>en vrije ballen</a:t>
            </a:r>
          </a:p>
          <a:p>
            <a:pPr marL="0" indent="0" algn="ctr">
              <a:buNone/>
            </a:pPr>
            <a:br>
              <a:rPr lang="nl-NL" sz="5900" dirty="0"/>
            </a:br>
            <a:br>
              <a:rPr lang="nl-NL" sz="5900" dirty="0"/>
            </a:br>
            <a:br>
              <a:rPr lang="nl-NL" dirty="0"/>
            </a:br>
            <a:endParaRPr lang="nl-NL" dirty="0"/>
          </a:p>
        </p:txBody>
      </p:sp>
      <p:pic>
        <p:nvPicPr>
          <p:cNvPr id="28674" name="Picture 2" descr="Afbeeldingsresultaat voor watersportverb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856" cy="3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4" y="2332863"/>
            <a:ext cx="1953528" cy="11387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560" y="908720"/>
            <a:ext cx="21097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8760"/>
            <a:ext cx="300649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12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Wat is het verschil tussen een </a:t>
            </a:r>
            <a:br>
              <a:rPr lang="nl-NL" dirty="0"/>
            </a:br>
            <a:r>
              <a:rPr lang="nl-NL" dirty="0"/>
              <a:t>Vrije Worp en een Vrij Schot?</a:t>
            </a:r>
          </a:p>
        </p:txBody>
      </p:sp>
      <p:pic>
        <p:nvPicPr>
          <p:cNvPr id="11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77819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6308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kern="1200">
                <a:latin typeface="+mj-lt"/>
                <a:ea typeface="+mj-ea"/>
                <a:cs typeface="+mj-cs"/>
              </a:rPr>
              <a:t>Sanctiekaarten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39CED44-938D-4B2C-BCBD-99B1C3504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694" y="1600200"/>
            <a:ext cx="2285612" cy="4525963"/>
          </a:xfrm>
          <a:prstGeom prst="rect">
            <a:avLst/>
          </a:prstGeom>
          <a:noFill/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9300A736-67FE-4280-A847-C23F5806620F}"/>
              </a:ext>
            </a:extLst>
          </p:cNvPr>
          <p:cNvSpPr/>
          <p:nvPr/>
        </p:nvSpPr>
        <p:spPr>
          <a:xfrm>
            <a:off x="3771706" y="1844824"/>
            <a:ext cx="4915094" cy="4525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Groen: voor herhaaldelijke bewuste overtredingen, bij een niet-gevaarlijk bewuste overtreding die van invloed is op het spel of een gevaarlijke overtreding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Geel: als een speler al groen heeft gehad of direct voor een gevaarlijke of bewuste overtreding die van invloed is op de wedstrijd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Rood: als een speler al geel heeft gehad of direct bij een fysiek gevaarlijke overtreding of het beledigen van de scheidsrechter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(NB uitsluiting rode kaart: </a:t>
            </a:r>
            <a:r>
              <a:rPr lang="nl-NL" sz="2000">
                <a:solidFill>
                  <a:schemeClr val="tx1"/>
                </a:solidFill>
              </a:rPr>
              <a:t>zie verder op…)</a:t>
            </a:r>
            <a:endParaRPr lang="nl-NL" sz="20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460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88640"/>
            <a:ext cx="1509087" cy="15546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Sanctiekaarten 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57200" y="1415477"/>
            <a:ext cx="8435280" cy="554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800" dirty="0"/>
              <a:t>Niet elke overtreding is gelijk groen. Je heeft groen om een wedstrijd te controleren: </a:t>
            </a:r>
            <a:r>
              <a:rPr lang="nl-NL" sz="2800" i="1" dirty="0"/>
              <a:t>deze overtreding wil je niet meer zien</a:t>
            </a:r>
          </a:p>
          <a:p>
            <a:pPr algn="l"/>
            <a:endParaRPr lang="nl-NL" sz="2800" i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800" dirty="0"/>
              <a:t>Bij Groene en Gele kaarten: powerplay van 2 minuten. Eindigt als de tegenstander scoort </a:t>
            </a:r>
          </a:p>
          <a:p>
            <a:pPr algn="l"/>
            <a:endParaRPr lang="nl-NL" sz="2800" i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2800" dirty="0"/>
              <a:t>Bij Rood: 2 minuten tijdstraf. Teamgenoot mag er daarna weer in. Speler zelf is uit de wedstrijd. </a:t>
            </a:r>
            <a:br>
              <a:rPr lang="nl-NL" sz="2800" dirty="0"/>
            </a:b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40709144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Rode kaart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700694"/>
            <a:ext cx="1728192" cy="4824650"/>
          </a:xfrm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nl-NL" sz="2000" dirty="0"/>
              <a:t>Bij bewuste en/of gevaarlijke overtredingen met grote impact op het lichaam 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Bij bedreiging van scheidsrechter en/ of tegenstander </a:t>
            </a:r>
            <a:br>
              <a:rPr lang="nl-NL" sz="2000" dirty="0"/>
            </a:br>
            <a:endParaRPr lang="nl-NL" sz="2000" dirty="0"/>
          </a:p>
          <a:p>
            <a:pPr marL="0" indent="0" algn="ctr">
              <a:buNone/>
            </a:pPr>
            <a:r>
              <a:rPr lang="nl-NL" sz="2000" dirty="0"/>
              <a:t>En als die speler al geel heeft 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6862619" cy="429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160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1870</Words>
  <Application>Microsoft Office PowerPoint</Application>
  <PresentationFormat>Diavoorstelling (4:3)</PresentationFormat>
  <Paragraphs>272</Paragraphs>
  <Slides>111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111</vt:i4>
      </vt:variant>
    </vt:vector>
  </HeadingPairs>
  <TitlesOfParts>
    <vt:vector size="114" baseType="lpstr">
      <vt:lpstr>Arial</vt:lpstr>
      <vt:lpstr>Calibri</vt:lpstr>
      <vt:lpstr>Kantoorthema</vt:lpstr>
      <vt:lpstr>PowerPoint-presentatie</vt:lpstr>
      <vt:lpstr>Doel van vandaag </vt:lpstr>
      <vt:lpstr>Kanopolo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Kortom, welke overtredingen zien we?</vt:lpstr>
      <vt:lpstr>De belangrijkste les van vandaag: </vt:lpstr>
      <vt:lpstr>En bedenk… </vt:lpstr>
      <vt:lpstr>Opzet van deze presentatie </vt:lpstr>
      <vt:lpstr>PowerPoint-presentatie</vt:lpstr>
      <vt:lpstr>Een scheidsrechter….</vt:lpstr>
      <vt:lpstr>Een scheidsrechter….</vt:lpstr>
      <vt:lpstr>De scheidsrechters heeft absolute controle over de wedstrijd…</vt:lpstr>
      <vt:lpstr>Duidelijke signalen + Hard FLUITEN!!!!</vt:lpstr>
      <vt:lpstr>Durf! Penalty’s en kaarten te geven!</vt:lpstr>
      <vt:lpstr>Geef voordeel! </vt:lpstr>
      <vt:lpstr>Positionering</vt:lpstr>
      <vt:lpstr>PowerPoint-presentatie</vt:lpstr>
      <vt:lpstr>Hoe moet het niet </vt:lpstr>
      <vt:lpstr>Hoe moet het niet</vt:lpstr>
      <vt:lpstr>PowerPoint-presentatie</vt:lpstr>
      <vt:lpstr>De start: het veld</vt:lpstr>
      <vt:lpstr>Waar mag de coach staan?</vt:lpstr>
      <vt:lpstr>En doeltjes zijn ook handig…</vt:lpstr>
      <vt:lpstr>Waar het allemaal om draait: de bal</vt:lpstr>
      <vt:lpstr>Materiaal: veiligheid en uniformiteit!</vt:lpstr>
      <vt:lpstr>De Schotklok</vt:lpstr>
      <vt:lpstr>Wat is een schot op doel?</vt:lpstr>
      <vt:lpstr>Lijnrechters</vt:lpstr>
      <vt:lpstr>De wedstrijdjury</vt:lpstr>
      <vt:lpstr>Hoe starten we? </vt:lpstr>
      <vt:lpstr>Beginsprint</vt:lpstr>
      <vt:lpstr>Scoring a goal</vt:lpstr>
      <vt:lpstr>Herstart na een goal</vt:lpstr>
      <vt:lpstr>Hoe starten we na een goal?</vt:lpstr>
      <vt:lpstr>Zo dus niet….</vt:lpstr>
      <vt:lpstr>Eerst de middenlijn over…. </vt:lpstr>
      <vt:lpstr>Einde speeltijd</vt:lpstr>
      <vt:lpstr>PowerPoint-presentatie</vt:lpstr>
      <vt:lpstr>Illegaal balbezit</vt:lpstr>
      <vt:lpstr>Wanneer in balbezit? </vt:lpstr>
      <vt:lpstr>Geen balbezit</vt:lpstr>
      <vt:lpstr>Wat is Illegaal balbezit?</vt:lpstr>
      <vt:lpstr>Wat als de speler omligt? </vt:lpstr>
      <vt:lpstr>Overtreding of Geen Overtreding? </vt:lpstr>
      <vt:lpstr>- Max 5 spelers op het veld - Speler moet geheel over de achterlijn zijn  voordat de wissel er in mag - bij overtreding: sanctiekaart - Let op bij ‘zwemmers’ of stuk materiaal! </vt:lpstr>
      <vt:lpstr>Blokt de wissel een schot op doel?</vt:lpstr>
      <vt:lpstr>Overtreding met de hand</vt:lpstr>
      <vt:lpstr>Overtreding: duwen zonder balbezit </vt:lpstr>
      <vt:lpstr>Overtreding: duwen zonder balbezit</vt:lpstr>
      <vt:lpstr>Overtreding: duwen op de borst</vt:lpstr>
      <vt:lpstr>Overtreding: duwen op onderarm</vt:lpstr>
      <vt:lpstr>Overtreding: duwen op boot!</vt:lpstr>
      <vt:lpstr>Overtreding: leunen op de boot</vt:lpstr>
      <vt:lpstr>Overtreding: leunen op de boot</vt:lpstr>
      <vt:lpstr>Overtreding: vasthouden</vt:lpstr>
      <vt:lpstr>Overtreding: wegduwen met de hand</vt:lpstr>
      <vt:lpstr>Overtreding: gevaarlijk blokken met de hand</vt:lpstr>
      <vt:lpstr>Overtreding of Geen Overtreding?</vt:lpstr>
      <vt:lpstr>Wanneer is het Illegaal peddelgebruik?</vt:lpstr>
      <vt:lpstr>Overtreding: de peddel mag iemand niet raken….</vt:lpstr>
      <vt:lpstr>Overtreding: de peddel mag niet in de buurt van de hand komen</vt:lpstr>
      <vt:lpstr>Overtreding: de peddel mag niet over het spatzeil heen gestoken worden</vt:lpstr>
      <vt:lpstr>Overtreding: vasthouden met peddel!</vt:lpstr>
      <vt:lpstr>Overtreding: gevaarlijk spel met de peddel!</vt:lpstr>
      <vt:lpstr>Uitzondering:  de goalkeeper</vt:lpstr>
      <vt:lpstr>Overtreding of Geen Overtreding? </vt:lpstr>
      <vt:lpstr>Ook een stationair gehouden peddel kan een overtreding veroorzaken </vt:lpstr>
      <vt:lpstr>Overtreding met de kano!</vt:lpstr>
      <vt:lpstr>Verder is alles een overtreding!</vt:lpstr>
      <vt:lpstr>Overtreding: obstructie!</vt:lpstr>
      <vt:lpstr>PowerPoint-presentatie</vt:lpstr>
      <vt:lpstr>PowerPoint-presentatie</vt:lpstr>
      <vt:lpstr>PowerPoint-presentatie</vt:lpstr>
      <vt:lpstr>Wanneer is een kajaktackle illegaal?</vt:lpstr>
      <vt:lpstr>Overtreding: contact met spatzeil en lichaam </vt:lpstr>
      <vt:lpstr>Let op:</vt:lpstr>
      <vt:lpstr>Wanneer ben je de Goalkeeper?</vt:lpstr>
      <vt:lpstr>Overtreding of Geen Overtreding? </vt:lpstr>
      <vt:lpstr>PowerPoint-presentatie</vt:lpstr>
      <vt:lpstr>Wat is het verschil tussen een  Vrije Worp en een Vrij Schot?</vt:lpstr>
      <vt:lpstr>Sanctiekaarten</vt:lpstr>
      <vt:lpstr>Sanctiekaarten </vt:lpstr>
      <vt:lpstr>Rode kaart</vt:lpstr>
      <vt:lpstr>Uitsluiting rode kaart</vt:lpstr>
      <vt:lpstr>Vrije ballen nemen </vt:lpstr>
      <vt:lpstr>Als verdediger bij een vrije bal: </vt:lpstr>
      <vt:lpstr>PowerPoint-presentatie</vt:lpstr>
      <vt:lpstr>PowerPoint-presentatie</vt:lpstr>
      <vt:lpstr>Een penalty geef je….</vt:lpstr>
      <vt:lpstr>Hoe nemen we een penalty?</vt:lpstr>
      <vt:lpstr>Wat zien we als onsportief gedrag?</vt:lpstr>
      <vt:lpstr>En als allerlaatste…. Welke regel hebben we nog niet besproken????</vt:lpstr>
      <vt:lpstr>PowerPoint-presentatie</vt:lpstr>
      <vt:lpstr>Afsluitend</vt:lpstr>
      <vt:lpstr>PowerPoint-presentatie</vt:lpstr>
    </vt:vector>
  </TitlesOfParts>
  <Company>Rabobank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Rol, MWM (Martijn)</dc:creator>
  <cp:lastModifiedBy>Rol, MWM (Martijn)</cp:lastModifiedBy>
  <cp:revision>92</cp:revision>
  <dcterms:created xsi:type="dcterms:W3CDTF">2014-08-09T14:20:55Z</dcterms:created>
  <dcterms:modified xsi:type="dcterms:W3CDTF">2023-02-24T12:28:24Z</dcterms:modified>
</cp:coreProperties>
</file>