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7" r:id="rId3"/>
    <p:sldId id="259" r:id="rId4"/>
    <p:sldId id="260" r:id="rId5"/>
    <p:sldId id="258" r:id="rId6"/>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2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E1D8F83-BEBC-424A-B483-B73E6B622D50}" type="datetimeFigureOut">
              <a:rPr lang="nl-NL" smtClean="0"/>
              <a:t>1-2-2019</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4556C278-634E-467F-B96C-92032F0BAEF0}" type="slidenum">
              <a:rPr lang="nl-NL" smtClean="0"/>
              <a:t>‹nr.›</a:t>
            </a:fld>
            <a:endParaRPr lang="nl-NL"/>
          </a:p>
        </p:txBody>
      </p:sp>
    </p:spTree>
    <p:extLst>
      <p:ext uri="{BB962C8B-B14F-4D97-AF65-F5344CB8AC3E}">
        <p14:creationId xmlns:p14="http://schemas.microsoft.com/office/powerpoint/2010/main" val="26925833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6F94BF6-2932-48B3-8D07-FA13B3816A1D}" type="datetimeFigureOut">
              <a:rPr lang="nl-NL" smtClean="0"/>
              <a:t>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2919348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6F94BF6-2932-48B3-8D07-FA13B3816A1D}" type="datetimeFigureOut">
              <a:rPr lang="nl-NL" smtClean="0"/>
              <a:t>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230195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6F94BF6-2932-48B3-8D07-FA13B3816A1D}" type="datetimeFigureOut">
              <a:rPr lang="nl-NL" smtClean="0"/>
              <a:t>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177247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6F94BF6-2932-48B3-8D07-FA13B3816A1D}" type="datetimeFigureOut">
              <a:rPr lang="nl-NL" smtClean="0"/>
              <a:t>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1941586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6F94BF6-2932-48B3-8D07-FA13B3816A1D}" type="datetimeFigureOut">
              <a:rPr lang="nl-NL" smtClean="0"/>
              <a:t>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164421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6F94BF6-2932-48B3-8D07-FA13B3816A1D}" type="datetimeFigureOut">
              <a:rPr lang="nl-NL" smtClean="0"/>
              <a:t>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1107455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6F94BF6-2932-48B3-8D07-FA13B3816A1D}" type="datetimeFigureOut">
              <a:rPr lang="nl-NL" smtClean="0"/>
              <a:t>1-2-2019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286216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6F94BF6-2932-48B3-8D07-FA13B3816A1D}" type="datetimeFigureOut">
              <a:rPr lang="nl-NL" smtClean="0"/>
              <a:t>1-2-2019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143105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6F94BF6-2932-48B3-8D07-FA13B3816A1D}" type="datetimeFigureOut">
              <a:rPr lang="nl-NL" smtClean="0"/>
              <a:t>1-2-2019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226528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6F94BF6-2932-48B3-8D07-FA13B3816A1D}" type="datetimeFigureOut">
              <a:rPr lang="nl-NL" smtClean="0"/>
              <a:t>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87132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6F94BF6-2932-48B3-8D07-FA13B3816A1D}" type="datetimeFigureOut">
              <a:rPr lang="nl-NL" smtClean="0"/>
              <a:t>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C06AB45-DF29-4A29-9D0F-7EDD7269DCF3}" type="slidenum">
              <a:rPr lang="nl-NL" smtClean="0"/>
              <a:t>‹nr.›</a:t>
            </a:fld>
            <a:endParaRPr lang="nl-NL"/>
          </a:p>
        </p:txBody>
      </p:sp>
    </p:spTree>
    <p:extLst>
      <p:ext uri="{BB962C8B-B14F-4D97-AF65-F5344CB8AC3E}">
        <p14:creationId xmlns:p14="http://schemas.microsoft.com/office/powerpoint/2010/main" val="232819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94BF6-2932-48B3-8D07-FA13B3816A1D}" type="datetimeFigureOut">
              <a:rPr lang="nl-NL" smtClean="0"/>
              <a:t>1-2-2019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6AB45-DF29-4A29-9D0F-7EDD7269DCF3}" type="slidenum">
              <a:rPr lang="nl-NL" smtClean="0"/>
              <a:t>‹nr.›</a:t>
            </a:fld>
            <a:endParaRPr lang="nl-NL"/>
          </a:p>
        </p:txBody>
      </p:sp>
    </p:spTree>
    <p:extLst>
      <p:ext uri="{BB962C8B-B14F-4D97-AF65-F5344CB8AC3E}">
        <p14:creationId xmlns:p14="http://schemas.microsoft.com/office/powerpoint/2010/main" val="273541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Organisatie wedstrijdronde</a:t>
            </a:r>
            <a:br>
              <a:rPr lang="nl-NL" dirty="0"/>
            </a:br>
            <a:r>
              <a:rPr lang="nl-NL" dirty="0"/>
              <a:t>NK </a:t>
            </a:r>
            <a:r>
              <a:rPr lang="nl-NL" dirty="0" err="1"/>
              <a:t>kanopolo</a:t>
            </a:r>
            <a:endParaRPr lang="nl-NL" dirty="0"/>
          </a:p>
        </p:txBody>
      </p:sp>
      <p:sp>
        <p:nvSpPr>
          <p:cNvPr id="3" name="Ondertitel 2"/>
          <p:cNvSpPr>
            <a:spLocks noGrp="1"/>
          </p:cNvSpPr>
          <p:nvPr>
            <p:ph type="subTitle" idx="1"/>
          </p:nvPr>
        </p:nvSpPr>
        <p:spPr/>
        <p:txBody>
          <a:bodyPr/>
          <a:lstStyle/>
          <a:p>
            <a:endParaRPr lang="nl-NL" dirty="0"/>
          </a:p>
          <a:p>
            <a:r>
              <a:rPr lang="nl-NL" dirty="0"/>
              <a:t>bidprocedure</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4624"/>
            <a:ext cx="3203848" cy="1491173"/>
          </a:xfrm>
          <a:prstGeom prst="rect">
            <a:avLst/>
          </a:prstGeom>
        </p:spPr>
      </p:pic>
      <p:sp>
        <p:nvSpPr>
          <p:cNvPr id="5" name="Tekstvak 4">
            <a:extLst>
              <a:ext uri="{FF2B5EF4-FFF2-40B4-BE49-F238E27FC236}">
                <a16:creationId xmlns:a16="http://schemas.microsoft.com/office/drawing/2014/main" id="{BA1042A5-207A-47B4-81CC-44B23BBF008C}"/>
              </a:ext>
            </a:extLst>
          </p:cNvPr>
          <p:cNvSpPr txBox="1"/>
          <p:nvPr/>
        </p:nvSpPr>
        <p:spPr>
          <a:xfrm>
            <a:off x="6297960" y="266990"/>
            <a:ext cx="2160240" cy="523220"/>
          </a:xfrm>
          <a:prstGeom prst="rect">
            <a:avLst/>
          </a:prstGeom>
          <a:noFill/>
        </p:spPr>
        <p:txBody>
          <a:bodyPr wrap="square" rtlCol="0">
            <a:spAutoFit/>
          </a:bodyPr>
          <a:lstStyle/>
          <a:p>
            <a:r>
              <a:rPr lang="nl-NL" sz="1400" dirty="0">
                <a:solidFill>
                  <a:schemeClr val="tx1">
                    <a:lumMod val="65000"/>
                    <a:lumOff val="35000"/>
                  </a:schemeClr>
                </a:solidFill>
              </a:rPr>
              <a:t>uitgevoerd door:</a:t>
            </a:r>
            <a:br>
              <a:rPr lang="nl-NL" dirty="0">
                <a:solidFill>
                  <a:schemeClr val="tx1">
                    <a:lumMod val="65000"/>
                    <a:lumOff val="35000"/>
                  </a:schemeClr>
                </a:solidFill>
              </a:rPr>
            </a:br>
            <a:r>
              <a:rPr lang="nl-NL" sz="1400" b="1" i="1" dirty="0">
                <a:solidFill>
                  <a:schemeClr val="tx1">
                    <a:lumMod val="65000"/>
                    <a:lumOff val="35000"/>
                  </a:schemeClr>
                </a:solidFill>
              </a:rPr>
              <a:t>Stichting Kanoactiviteiten</a:t>
            </a:r>
          </a:p>
        </p:txBody>
      </p:sp>
    </p:spTree>
    <p:extLst>
      <p:ext uri="{BB962C8B-B14F-4D97-AF65-F5344CB8AC3E}">
        <p14:creationId xmlns:p14="http://schemas.microsoft.com/office/powerpoint/2010/main" val="49076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106887"/>
          </a:xfrm>
        </p:spPr>
        <p:txBody>
          <a:bodyPr>
            <a:normAutofit/>
          </a:bodyPr>
          <a:lstStyle/>
          <a:p>
            <a:pPr algn="l"/>
            <a:r>
              <a:rPr lang="nl-NL" sz="2400" dirty="0"/>
              <a:t>Waar kan een vereniging (of locatie) een bid op uitbrengen;</a:t>
            </a:r>
            <a:br>
              <a:rPr lang="nl-NL" sz="2400" dirty="0"/>
            </a:br>
            <a:r>
              <a:rPr lang="nl-NL" sz="2400" dirty="0"/>
              <a:t>- organisatie van een weekend kanopolowedstrijden</a:t>
            </a:r>
            <a:br>
              <a:rPr lang="nl-NL" sz="2400" dirty="0"/>
            </a:br>
            <a:r>
              <a:rPr lang="nl-NL" sz="2400" dirty="0"/>
              <a:t>	principe data: 	 2</a:t>
            </a:r>
            <a:r>
              <a:rPr lang="nl-NL" sz="2400" baseline="30000" dirty="0"/>
              <a:t>de</a:t>
            </a:r>
            <a:r>
              <a:rPr lang="nl-NL" sz="2400" dirty="0"/>
              <a:t> of 3</a:t>
            </a:r>
            <a:r>
              <a:rPr lang="nl-NL" sz="2400" baseline="30000" dirty="0"/>
              <a:t>de</a:t>
            </a:r>
            <a:r>
              <a:rPr lang="nl-NL" sz="2400" dirty="0"/>
              <a:t> weekend van mei</a:t>
            </a:r>
            <a:br>
              <a:rPr lang="nl-NL" sz="2400" dirty="0"/>
            </a:br>
            <a:r>
              <a:rPr lang="nl-NL" sz="2400" dirty="0"/>
              <a:t>			 3</a:t>
            </a:r>
            <a:r>
              <a:rPr lang="nl-NL" sz="2400" baseline="30000" dirty="0"/>
              <a:t>de</a:t>
            </a:r>
            <a:r>
              <a:rPr lang="nl-NL" sz="2400" dirty="0"/>
              <a:t> weekend van juni</a:t>
            </a:r>
            <a:br>
              <a:rPr lang="nl-NL" sz="2400" dirty="0"/>
            </a:br>
            <a:r>
              <a:rPr lang="nl-NL" sz="2400" dirty="0"/>
              <a:t>			 2</a:t>
            </a:r>
            <a:r>
              <a:rPr lang="nl-NL" sz="2400" baseline="30000" dirty="0"/>
              <a:t>de</a:t>
            </a:r>
            <a:r>
              <a:rPr lang="nl-NL" sz="2400" dirty="0"/>
              <a:t> weekend van september</a:t>
            </a:r>
            <a:br>
              <a:rPr lang="nl-NL" sz="2400" dirty="0"/>
            </a:br>
            <a:r>
              <a:rPr lang="nl-NL" sz="2400" dirty="0"/>
              <a:t>- onder ‘organisatie’ wordt verstaan alles om het spelen van wedstrijden mogelijk te maken, met uitzondering van de wedstrijdleiding. </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4624"/>
            <a:ext cx="3203848" cy="1491173"/>
          </a:xfrm>
          <a:prstGeom prst="rect">
            <a:avLst/>
          </a:prstGeom>
        </p:spPr>
      </p:pic>
      <p:sp>
        <p:nvSpPr>
          <p:cNvPr id="5" name="Tekstvak 4">
            <a:extLst>
              <a:ext uri="{FF2B5EF4-FFF2-40B4-BE49-F238E27FC236}">
                <a16:creationId xmlns:a16="http://schemas.microsoft.com/office/drawing/2014/main" id="{092135EE-29C6-4384-9B6A-8D9029EC1162}"/>
              </a:ext>
            </a:extLst>
          </p:cNvPr>
          <p:cNvSpPr txBox="1"/>
          <p:nvPr/>
        </p:nvSpPr>
        <p:spPr>
          <a:xfrm>
            <a:off x="6297960" y="266990"/>
            <a:ext cx="2160240" cy="523220"/>
          </a:xfrm>
          <a:prstGeom prst="rect">
            <a:avLst/>
          </a:prstGeom>
          <a:noFill/>
        </p:spPr>
        <p:txBody>
          <a:bodyPr wrap="square" rtlCol="0">
            <a:spAutoFit/>
          </a:bodyPr>
          <a:lstStyle/>
          <a:p>
            <a:r>
              <a:rPr lang="nl-NL" sz="1400" dirty="0">
                <a:solidFill>
                  <a:schemeClr val="tx1">
                    <a:lumMod val="65000"/>
                    <a:lumOff val="35000"/>
                  </a:schemeClr>
                </a:solidFill>
              </a:rPr>
              <a:t>uitgevoerd door:</a:t>
            </a:r>
            <a:br>
              <a:rPr lang="nl-NL" dirty="0">
                <a:solidFill>
                  <a:schemeClr val="tx1">
                    <a:lumMod val="65000"/>
                    <a:lumOff val="35000"/>
                  </a:schemeClr>
                </a:solidFill>
              </a:rPr>
            </a:br>
            <a:r>
              <a:rPr lang="nl-NL" sz="1400" b="1" i="1" dirty="0">
                <a:solidFill>
                  <a:schemeClr val="tx1">
                    <a:lumMod val="65000"/>
                    <a:lumOff val="35000"/>
                  </a:schemeClr>
                </a:solidFill>
              </a:rPr>
              <a:t>Stichting Kanoactiviteiten</a:t>
            </a:r>
          </a:p>
        </p:txBody>
      </p:sp>
    </p:spTree>
    <p:extLst>
      <p:ext uri="{BB962C8B-B14F-4D97-AF65-F5344CB8AC3E}">
        <p14:creationId xmlns:p14="http://schemas.microsoft.com/office/powerpoint/2010/main" val="7475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844825"/>
            <a:ext cx="7772400" cy="4320480"/>
          </a:xfrm>
        </p:spPr>
        <p:txBody>
          <a:bodyPr>
            <a:noAutofit/>
          </a:bodyPr>
          <a:lstStyle/>
          <a:p>
            <a:pPr algn="l"/>
            <a:r>
              <a:rPr lang="nl-NL" sz="2400" dirty="0"/>
              <a:t>De organisatie dient;</a:t>
            </a:r>
            <a:br>
              <a:rPr lang="nl-NL" sz="2400" dirty="0"/>
            </a:br>
            <a:r>
              <a:rPr lang="nl-NL" sz="2400" dirty="0"/>
              <a:t>- speelvelden te verzorgen conform de ICF reglementen, waarbij minimaal 1 veld de mogelijkheid heeft elektronisch scorebord en schotklok te plaatsen (deze klokken zelf worden door de NK commissie beschikbaar gesteld)</a:t>
            </a:r>
            <a:br>
              <a:rPr lang="nl-NL" sz="2400" dirty="0"/>
            </a:br>
            <a:r>
              <a:rPr lang="nl-NL" sz="2400" dirty="0"/>
              <a:t>- looppaden voor de scheidsrechters aan beide zijden van het veld.</a:t>
            </a:r>
            <a:br>
              <a:rPr lang="nl-NL" sz="2400" dirty="0"/>
            </a:br>
            <a:r>
              <a:rPr lang="nl-NL" sz="2400" dirty="0"/>
              <a:t>- zichtbare EHBO post met gekwalificeerde EHBO’ers</a:t>
            </a:r>
            <a:br>
              <a:rPr lang="nl-NL" sz="2400" dirty="0"/>
            </a:br>
            <a:r>
              <a:rPr lang="nl-NL" sz="2400" dirty="0"/>
              <a:t>- ruimte voor de wedstrijdleiding met stroomvoorziening</a:t>
            </a:r>
            <a:br>
              <a:rPr lang="nl-NL" sz="2400" dirty="0"/>
            </a:br>
            <a:r>
              <a:rPr lang="nl-NL" sz="2400" dirty="0"/>
              <a:t>- kampeergelegenheid voor minimaal 1/3 van de deelnemende teams. </a:t>
            </a:r>
            <a:br>
              <a:rPr lang="nl-NL" sz="2400" dirty="0"/>
            </a:br>
            <a:r>
              <a:rPr lang="nl-NL" sz="2400" dirty="0"/>
              <a:t>- voldoende sanitaire voorzieningen (toilet en douche)</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4624"/>
            <a:ext cx="3203848" cy="1491173"/>
          </a:xfrm>
          <a:prstGeom prst="rect">
            <a:avLst/>
          </a:prstGeom>
        </p:spPr>
      </p:pic>
      <p:sp>
        <p:nvSpPr>
          <p:cNvPr id="5" name="Tekstvak 4">
            <a:extLst>
              <a:ext uri="{FF2B5EF4-FFF2-40B4-BE49-F238E27FC236}">
                <a16:creationId xmlns:a16="http://schemas.microsoft.com/office/drawing/2014/main" id="{623A9A9A-135E-454D-987B-728EB4DAE474}"/>
              </a:ext>
            </a:extLst>
          </p:cNvPr>
          <p:cNvSpPr txBox="1"/>
          <p:nvPr/>
        </p:nvSpPr>
        <p:spPr>
          <a:xfrm>
            <a:off x="6297960" y="266990"/>
            <a:ext cx="2160240" cy="523220"/>
          </a:xfrm>
          <a:prstGeom prst="rect">
            <a:avLst/>
          </a:prstGeom>
          <a:noFill/>
        </p:spPr>
        <p:txBody>
          <a:bodyPr wrap="square" rtlCol="0">
            <a:spAutoFit/>
          </a:bodyPr>
          <a:lstStyle/>
          <a:p>
            <a:r>
              <a:rPr lang="nl-NL" sz="1400" dirty="0">
                <a:solidFill>
                  <a:schemeClr val="tx1">
                    <a:lumMod val="65000"/>
                    <a:lumOff val="35000"/>
                  </a:schemeClr>
                </a:solidFill>
              </a:rPr>
              <a:t>uitgevoerd door:</a:t>
            </a:r>
            <a:br>
              <a:rPr lang="nl-NL" dirty="0">
                <a:solidFill>
                  <a:schemeClr val="tx1">
                    <a:lumMod val="65000"/>
                    <a:lumOff val="35000"/>
                  </a:schemeClr>
                </a:solidFill>
              </a:rPr>
            </a:br>
            <a:r>
              <a:rPr lang="nl-NL" sz="1400" b="1" i="1" dirty="0">
                <a:solidFill>
                  <a:schemeClr val="tx1">
                    <a:lumMod val="65000"/>
                    <a:lumOff val="35000"/>
                  </a:schemeClr>
                </a:solidFill>
              </a:rPr>
              <a:t>Stichting Kanoactiviteiten</a:t>
            </a:r>
          </a:p>
        </p:txBody>
      </p:sp>
    </p:spTree>
    <p:extLst>
      <p:ext uri="{BB962C8B-B14F-4D97-AF65-F5344CB8AC3E}">
        <p14:creationId xmlns:p14="http://schemas.microsoft.com/office/powerpoint/2010/main" val="3037250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106887"/>
          </a:xfrm>
        </p:spPr>
        <p:txBody>
          <a:bodyPr>
            <a:normAutofit/>
          </a:bodyPr>
          <a:lstStyle/>
          <a:p>
            <a:pPr algn="l"/>
            <a:r>
              <a:rPr lang="nl-NL" sz="2400" dirty="0"/>
              <a:t>Een vereniging kan bij de commissie NK </a:t>
            </a:r>
            <a:r>
              <a:rPr lang="nl-NL" sz="2400" dirty="0" err="1"/>
              <a:t>kanopolo</a:t>
            </a:r>
            <a:r>
              <a:rPr lang="nl-NL" sz="2400" dirty="0"/>
              <a:t> een bid indienen op een van de wedstrijdronden.</a:t>
            </a:r>
            <a:br>
              <a:rPr lang="nl-NL" sz="2400" dirty="0"/>
            </a:br>
            <a:br>
              <a:rPr lang="nl-NL" sz="2400" dirty="0"/>
            </a:br>
            <a:r>
              <a:rPr lang="nl-NL" sz="2400" dirty="0"/>
              <a:t>In het bid dient de organisatie toe te lichten hoe er invulling wordt gegeven aan de gestelde voorwaarden.</a:t>
            </a:r>
            <a:br>
              <a:rPr lang="nl-NL" sz="2400" dirty="0"/>
            </a:br>
            <a:r>
              <a:rPr lang="nl-NL" sz="2400" dirty="0"/>
              <a:t>Buiten deze voorwaarden is men vrij hoe er aan de organisatie invulling wordt gegeven.</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4624"/>
            <a:ext cx="3203848" cy="1491173"/>
          </a:xfrm>
          <a:prstGeom prst="rect">
            <a:avLst/>
          </a:prstGeom>
        </p:spPr>
      </p:pic>
      <p:sp>
        <p:nvSpPr>
          <p:cNvPr id="5" name="Tekstvak 4">
            <a:extLst>
              <a:ext uri="{FF2B5EF4-FFF2-40B4-BE49-F238E27FC236}">
                <a16:creationId xmlns:a16="http://schemas.microsoft.com/office/drawing/2014/main" id="{84350E7C-14B6-488D-82FC-1E3DBF5E058B}"/>
              </a:ext>
            </a:extLst>
          </p:cNvPr>
          <p:cNvSpPr txBox="1"/>
          <p:nvPr/>
        </p:nvSpPr>
        <p:spPr>
          <a:xfrm>
            <a:off x="6297960" y="266990"/>
            <a:ext cx="2160240" cy="523220"/>
          </a:xfrm>
          <a:prstGeom prst="rect">
            <a:avLst/>
          </a:prstGeom>
          <a:noFill/>
        </p:spPr>
        <p:txBody>
          <a:bodyPr wrap="square" rtlCol="0">
            <a:spAutoFit/>
          </a:bodyPr>
          <a:lstStyle/>
          <a:p>
            <a:r>
              <a:rPr lang="nl-NL" sz="1400" dirty="0">
                <a:solidFill>
                  <a:schemeClr val="tx1">
                    <a:lumMod val="65000"/>
                    <a:lumOff val="35000"/>
                  </a:schemeClr>
                </a:solidFill>
              </a:rPr>
              <a:t>uitgevoerd door:</a:t>
            </a:r>
            <a:br>
              <a:rPr lang="nl-NL" dirty="0">
                <a:solidFill>
                  <a:schemeClr val="tx1">
                    <a:lumMod val="65000"/>
                    <a:lumOff val="35000"/>
                  </a:schemeClr>
                </a:solidFill>
              </a:rPr>
            </a:br>
            <a:r>
              <a:rPr lang="nl-NL" sz="1400" b="1" i="1" dirty="0">
                <a:solidFill>
                  <a:schemeClr val="tx1">
                    <a:lumMod val="65000"/>
                    <a:lumOff val="35000"/>
                  </a:schemeClr>
                </a:solidFill>
              </a:rPr>
              <a:t>Stichting Kanoactiviteiten</a:t>
            </a:r>
          </a:p>
        </p:txBody>
      </p:sp>
    </p:spTree>
    <p:extLst>
      <p:ext uri="{BB962C8B-B14F-4D97-AF65-F5344CB8AC3E}">
        <p14:creationId xmlns:p14="http://schemas.microsoft.com/office/powerpoint/2010/main" val="205638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3386807"/>
          </a:xfrm>
        </p:spPr>
        <p:txBody>
          <a:bodyPr>
            <a:normAutofit/>
          </a:bodyPr>
          <a:lstStyle/>
          <a:p>
            <a:pPr algn="l"/>
            <a:r>
              <a:rPr lang="nl-NL" sz="2400" dirty="0"/>
              <a:t>Wat biedt de commissie NK kanopolo aan de organisatie;</a:t>
            </a:r>
            <a:br>
              <a:rPr lang="nl-NL" sz="2400" dirty="0"/>
            </a:br>
            <a:r>
              <a:rPr lang="nl-NL" sz="2400" dirty="0"/>
              <a:t>- wedstrijden van de Nederlandse kampioenschappen</a:t>
            </a:r>
            <a:br>
              <a:rPr lang="nl-NL" sz="2400" dirty="0"/>
            </a:br>
            <a:r>
              <a:rPr lang="nl-NL" sz="2400" dirty="0"/>
              <a:t>- exposure van de sport in je regio</a:t>
            </a:r>
            <a:br>
              <a:rPr lang="nl-NL" sz="2400" dirty="0"/>
            </a:br>
            <a:r>
              <a:rPr lang="nl-NL" sz="2400" dirty="0"/>
              <a:t>- financiële bijdrage volgens onderstaande staffel;</a:t>
            </a:r>
            <a:br>
              <a:rPr lang="nl-NL" sz="2400" dirty="0"/>
            </a:br>
            <a:r>
              <a:rPr lang="nl-NL" sz="2400" dirty="0"/>
              <a:t>	1 speelveld 300 euro</a:t>
            </a:r>
            <a:br>
              <a:rPr lang="nl-NL" sz="2400" dirty="0"/>
            </a:br>
            <a:r>
              <a:rPr lang="nl-NL" sz="2400" dirty="0"/>
              <a:t>	2 speelvelden 600 euro</a:t>
            </a:r>
            <a:br>
              <a:rPr lang="nl-NL" sz="2400" dirty="0"/>
            </a:br>
            <a:r>
              <a:rPr lang="nl-NL" sz="2400" dirty="0"/>
              <a:t>	3 speelvelden 1000 euro</a:t>
            </a:r>
            <a:br>
              <a:rPr lang="nl-NL" sz="2400" dirty="0"/>
            </a:br>
            <a:r>
              <a:rPr lang="nl-NL" sz="2400" dirty="0"/>
              <a:t>	4 speelvelden 1400 euro</a:t>
            </a:r>
            <a:br>
              <a:rPr lang="nl-NL" sz="2400" dirty="0"/>
            </a:br>
            <a:r>
              <a:rPr lang="nl-NL" sz="2400" dirty="0"/>
              <a:t>	5 speelvelden 1800 euro </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4624"/>
            <a:ext cx="3203848" cy="1491173"/>
          </a:xfrm>
          <a:prstGeom prst="rect">
            <a:avLst/>
          </a:prstGeom>
        </p:spPr>
      </p:pic>
      <p:sp>
        <p:nvSpPr>
          <p:cNvPr id="5" name="Tekstvak 4">
            <a:extLst>
              <a:ext uri="{FF2B5EF4-FFF2-40B4-BE49-F238E27FC236}">
                <a16:creationId xmlns:a16="http://schemas.microsoft.com/office/drawing/2014/main" id="{C8847293-B14F-4091-8F3A-B4CE770A0A0F}"/>
              </a:ext>
            </a:extLst>
          </p:cNvPr>
          <p:cNvSpPr txBox="1"/>
          <p:nvPr/>
        </p:nvSpPr>
        <p:spPr>
          <a:xfrm>
            <a:off x="6297960" y="266990"/>
            <a:ext cx="2160240" cy="523220"/>
          </a:xfrm>
          <a:prstGeom prst="rect">
            <a:avLst/>
          </a:prstGeom>
          <a:noFill/>
        </p:spPr>
        <p:txBody>
          <a:bodyPr wrap="square" rtlCol="0">
            <a:spAutoFit/>
          </a:bodyPr>
          <a:lstStyle/>
          <a:p>
            <a:r>
              <a:rPr lang="nl-NL" sz="1400" dirty="0">
                <a:solidFill>
                  <a:schemeClr val="tx1">
                    <a:lumMod val="65000"/>
                    <a:lumOff val="35000"/>
                  </a:schemeClr>
                </a:solidFill>
              </a:rPr>
              <a:t>uitgevoerd door:</a:t>
            </a:r>
            <a:br>
              <a:rPr lang="nl-NL" dirty="0">
                <a:solidFill>
                  <a:schemeClr val="tx1">
                    <a:lumMod val="65000"/>
                    <a:lumOff val="35000"/>
                  </a:schemeClr>
                </a:solidFill>
              </a:rPr>
            </a:br>
            <a:r>
              <a:rPr lang="nl-NL" sz="1400" b="1" i="1" dirty="0">
                <a:solidFill>
                  <a:schemeClr val="tx1">
                    <a:lumMod val="65000"/>
                    <a:lumOff val="35000"/>
                  </a:schemeClr>
                </a:solidFill>
              </a:rPr>
              <a:t>Stichting Kanoactiviteiten</a:t>
            </a:r>
          </a:p>
        </p:txBody>
      </p:sp>
    </p:spTree>
    <p:extLst>
      <p:ext uri="{BB962C8B-B14F-4D97-AF65-F5344CB8AC3E}">
        <p14:creationId xmlns:p14="http://schemas.microsoft.com/office/powerpoint/2010/main" val="331539646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62</Words>
  <Application>Microsoft Office PowerPoint</Application>
  <PresentationFormat>Diavoorstelling (4:3)</PresentationFormat>
  <Paragraphs>12</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Calibri</vt:lpstr>
      <vt:lpstr>Kantoorthema</vt:lpstr>
      <vt:lpstr>Organisatie wedstrijdronde NK kanopolo</vt:lpstr>
      <vt:lpstr>Waar kan een vereniging (of locatie) een bid op uitbrengen; - organisatie van een weekend kanopolowedstrijden  principe data:   2de of 3de weekend van mei     3de weekend van juni     2de weekend van september - onder ‘organisatie’ wordt verstaan alles om het spelen van wedstrijden mogelijk te maken, met uitzondering van de wedstrijdleiding. </vt:lpstr>
      <vt:lpstr>De organisatie dient; - speelvelden te verzorgen conform de ICF reglementen, waarbij minimaal 1 veld de mogelijkheid heeft elektronisch scorebord en schotklok te plaatsen (deze klokken zelf worden door de NK commissie beschikbaar gesteld) - looppaden voor de scheidsrechters aan beide zijden van het veld. - zichtbare EHBO post met gekwalificeerde EHBO’ers - ruimte voor de wedstrijdleiding met stroomvoorziening - kampeergelegenheid voor minimaal 1/3 van de deelnemende teams.  - voldoende sanitaire voorzieningen (toilet en douche)</vt:lpstr>
      <vt:lpstr>Een vereniging kan bij de commissie NK kanopolo een bid indienen op een van de wedstrijdronden.  In het bid dient de organisatie toe te lichten hoe er invulling wordt gegeven aan de gestelde voorwaarden. Buiten deze voorwaarden is men vrij hoe er aan de organisatie invulling wordt gegeven.</vt:lpstr>
      <vt:lpstr>Wat biedt de commissie NK kanopolo aan de organisatie; - wedstrijden van de Nederlandse kampioenschappen - exposure van de sport in je regio - financiële bijdrage volgens onderstaande staffel;  1 speelveld 300 euro  2 speelvelden 600 euro  3 speelvelden 1000 euro  4 speelvelden 1400 euro  5 speelvelden 1800 euro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Organisatie wedstrijdronde NK kanopolo</dc:title>
  <dc:creator>Gebruiker</dc:creator>
  <cp:lastModifiedBy>Krista van Rooijen</cp:lastModifiedBy>
  <cp:revision>13</cp:revision>
  <cp:lastPrinted>2015-09-12T09:26:55Z</cp:lastPrinted>
  <dcterms:created xsi:type="dcterms:W3CDTF">2015-09-12T08:23:41Z</dcterms:created>
  <dcterms:modified xsi:type="dcterms:W3CDTF">2019-02-01T13:58:41Z</dcterms:modified>
</cp:coreProperties>
</file>